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8" r:id="rId4"/>
    <p:sldId id="269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6" d="100"/>
          <a:sy n="116" d="100"/>
        </p:scale>
        <p:origin x="-336" y="-108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%20Rafael%20Triches\Documents\ARQUIVOS%20DOC%20FLARI%2018022015\MUNICIPIOS\CORDILHEIRA%20ALTA\2021\AUDIENCIAS%20P&#218;BLICAS\2022\2.%20Quadrimestre%202022\Planilhas%20audienci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%20Rafael%20Triches\Documents\ARQUIVOS%20DOC%20FLARI%2018022015\MUNICIPIOS\CORDILHEIRA%20ALTA\2021\AUDIENCIAS%20P&#218;BLICAS\2022\2.%20Quadrimestre%202022\Planilhas%20audienci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Receitas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RECEITA!$A$45:$A$57</c:f>
              <c:strCache>
                <c:ptCount val="13"/>
                <c:pt idx="0">
                  <c:v>Impostos, Taxas e Contribuição de Melhoria</c:v>
                </c:pt>
                <c:pt idx="1">
                  <c:v>Contribuições</c:v>
                </c:pt>
                <c:pt idx="2">
                  <c:v>Receita de Serviços</c:v>
                </c:pt>
                <c:pt idx="3">
                  <c:v>Fundo de Participação dos Municípios</c:v>
                </c:pt>
                <c:pt idx="4">
                  <c:v>Cota parte do ICMS</c:v>
                </c:pt>
                <c:pt idx="5">
                  <c:v>Cota parte do IPVA</c:v>
                </c:pt>
                <c:pt idx="6">
                  <c:v>Repasse do SUS-União/Estado</c:v>
                </c:pt>
                <c:pt idx="7">
                  <c:v>Repasse do FNDE</c:v>
                </c:pt>
                <c:pt idx="8">
                  <c:v>Repasse do FNAS-União/Estado</c:v>
                </c:pt>
                <c:pt idx="9">
                  <c:v>Repasse do FUNDEB</c:v>
                </c:pt>
                <c:pt idx="10">
                  <c:v>Outras Transferências Correntes</c:v>
                </c:pt>
                <c:pt idx="11">
                  <c:v>Outras Receitas Correntes</c:v>
                </c:pt>
                <c:pt idx="12">
                  <c:v>Receitas de Capital</c:v>
                </c:pt>
              </c:strCache>
            </c:strRef>
          </c:cat>
          <c:val>
            <c:numRef>
              <c:f>RECEITA!$B$45:$B$57</c:f>
              <c:numCache>
                <c:formatCode>_(* #,##0.00_);_(* \(#,##0.00\);_(* "-"??_);_(@_)</c:formatCode>
                <c:ptCount val="13"/>
                <c:pt idx="0">
                  <c:v>10.931907990767861</c:v>
                </c:pt>
                <c:pt idx="1">
                  <c:v>1.0010781768525767</c:v>
                </c:pt>
                <c:pt idx="2">
                  <c:v>5.1163144490526724</c:v>
                </c:pt>
                <c:pt idx="3">
                  <c:v>19.83442157770229</c:v>
                </c:pt>
                <c:pt idx="4">
                  <c:v>26.283418180514417</c:v>
                </c:pt>
                <c:pt idx="5">
                  <c:v>2.3671681952631878</c:v>
                </c:pt>
                <c:pt idx="6">
                  <c:v>4.9739890654320025</c:v>
                </c:pt>
                <c:pt idx="7">
                  <c:v>0.89941146315970077</c:v>
                </c:pt>
                <c:pt idx="8">
                  <c:v>0.37467089938737275</c:v>
                </c:pt>
                <c:pt idx="9">
                  <c:v>8.9512580735341114</c:v>
                </c:pt>
                <c:pt idx="10">
                  <c:v>1.9553711263858347</c:v>
                </c:pt>
                <c:pt idx="11">
                  <c:v>1.4093195270341565</c:v>
                </c:pt>
                <c:pt idx="12" formatCode="0.00">
                  <c:v>13.344431594522554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B3-4B2F-B726-62BB91ECE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263552"/>
        <c:axId val="22126976"/>
      </c:barChart>
      <c:catAx>
        <c:axId val="30263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126976"/>
        <c:crosses val="autoZero"/>
        <c:auto val="1"/>
        <c:lblAlgn val="ctr"/>
        <c:lblOffset val="100"/>
        <c:noMultiLvlLbl val="0"/>
      </c:catAx>
      <c:valAx>
        <c:axId val="2212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263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Despesa</a:t>
            </a:r>
            <a:r>
              <a:rPr lang="pt-BR" baseline="0" dirty="0"/>
              <a:t> Empenhada</a:t>
            </a:r>
            <a:endParaRPr lang="pt-BR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'Despesa por Orgao'!$A$32:$A$43</c:f>
              <c:strCache>
                <c:ptCount val="12"/>
                <c:pt idx="0">
                  <c:v>Câmara de Vereadores</c:v>
                </c:pt>
                <c:pt idx="1">
                  <c:v>Gabinete do Prefeito e vice</c:v>
                </c:pt>
                <c:pt idx="2">
                  <c:v>Secretaria de Administração, Fazenda e Planej.</c:v>
                </c:pt>
                <c:pt idx="3">
                  <c:v>Secretaria de Educação</c:v>
                </c:pt>
                <c:pt idx="4">
                  <c:v>Secretaria de Cultura e Esportes</c:v>
                </c:pt>
                <c:pt idx="5">
                  <c:v>Secretaria da Infraestrutura</c:v>
                </c:pt>
                <c:pt idx="6">
                  <c:v>Secretaria da Agricultura, Ind. E Comércio</c:v>
                </c:pt>
                <c:pt idx="7">
                  <c:v>Secretatia de Água e Saneamento Básico</c:v>
                </c:pt>
                <c:pt idx="8">
                  <c:v>Fundo de Assistência Social</c:v>
                </c:pt>
                <c:pt idx="9">
                  <c:v>Fundo de Saúde</c:v>
                </c:pt>
                <c:pt idx="10">
                  <c:v>Fundo da Infância e Adolescência</c:v>
                </c:pt>
                <c:pt idx="11">
                  <c:v>Encargos Gerais</c:v>
                </c:pt>
              </c:strCache>
            </c:strRef>
          </c:cat>
          <c:val>
            <c:numRef>
              <c:f>'Despesa por Orgao'!$B$32:$B$43</c:f>
              <c:numCache>
                <c:formatCode>_(* #,##0.00_);_(* \(#,##0.00\);_(* "-"??_);_(@_)</c:formatCode>
                <c:ptCount val="12"/>
                <c:pt idx="0">
                  <c:v>1.7778351386186264</c:v>
                </c:pt>
                <c:pt idx="1">
                  <c:v>2.4052429278274507</c:v>
                </c:pt>
                <c:pt idx="2">
                  <c:v>7.850796073876265</c:v>
                </c:pt>
                <c:pt idx="3">
                  <c:v>21.140952130931964</c:v>
                </c:pt>
                <c:pt idx="4">
                  <c:v>3.994192762369607</c:v>
                </c:pt>
                <c:pt idx="5">
                  <c:v>17.180404091254182</c:v>
                </c:pt>
                <c:pt idx="6">
                  <c:v>8.7526417379346633</c:v>
                </c:pt>
                <c:pt idx="7">
                  <c:v>10.798678631227077</c:v>
                </c:pt>
                <c:pt idx="8">
                  <c:v>1.8056517288193179</c:v>
                </c:pt>
                <c:pt idx="9">
                  <c:v>18.219289406016614</c:v>
                </c:pt>
                <c:pt idx="10">
                  <c:v>2.3479769962407502E-2</c:v>
                </c:pt>
                <c:pt idx="11">
                  <c:v>6.0508356011618236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DE-40D4-99BB-57AFCEACB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019712"/>
        <c:axId val="24021248"/>
      </c:barChart>
      <c:catAx>
        <c:axId val="2401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021248"/>
        <c:crosses val="autoZero"/>
        <c:auto val="1"/>
        <c:lblAlgn val="ctr"/>
        <c:lblOffset val="100"/>
        <c:noMultiLvlLbl val="0"/>
      </c:catAx>
      <c:valAx>
        <c:axId val="2402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019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  <a:t>30/09/2022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  <a:pPr/>
              <a:t>30/09/2022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16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442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137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05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81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434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836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310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258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1327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38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xmlns="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  <a:t>30/09/2022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m é uma forma decorativa de resumo. ">
            <a:extLst>
              <a:ext uri="{FF2B5EF4-FFF2-40B4-BE49-F238E27FC236}">
                <a16:creationId xmlns:a16="http://schemas.microsoft.com/office/drawing/2014/main" xmlns="" id="{8E504344-8563-476C-9EF9-4200B272FDC1}"/>
              </a:ext>
            </a:extLst>
          </p:cNvPr>
          <p:cNvGrpSpPr/>
          <p:nvPr/>
        </p:nvGrpSpPr>
        <p:grpSpPr>
          <a:xfrm>
            <a:off x="5235847" y="-2604865"/>
            <a:ext cx="8948964" cy="12105059"/>
            <a:chOff x="4855953" y="-2833465"/>
            <a:chExt cx="8948964" cy="12105059"/>
          </a:xfrm>
        </p:grpSpPr>
        <p:sp>
          <p:nvSpPr>
            <p:cNvPr id="18" name="Forma Livre 10">
              <a:extLst>
                <a:ext uri="{FF2B5EF4-FFF2-40B4-BE49-F238E27FC236}">
                  <a16:creationId xmlns:a16="http://schemas.microsoft.com/office/drawing/2014/main" xmlns="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19" name="Forma Livre 11">
              <a:extLst>
                <a:ext uri="{FF2B5EF4-FFF2-40B4-BE49-F238E27FC236}">
                  <a16:creationId xmlns:a16="http://schemas.microsoft.com/office/drawing/2014/main" xmlns="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0" name="Forma Livre 12">
              <a:extLst>
                <a:ext uri="{FF2B5EF4-FFF2-40B4-BE49-F238E27FC236}">
                  <a16:creationId xmlns:a16="http://schemas.microsoft.com/office/drawing/2014/main" xmlns="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24" name="Caixa de texto 23">
            <a:extLst>
              <a:ext uri="{FF2B5EF4-FFF2-40B4-BE49-F238E27FC236}">
                <a16:creationId xmlns:a16="http://schemas.microsoft.com/office/drawing/2014/main" xmlns="" id="{C1165547-DF3A-4694-9097-2BDAF2003713}"/>
              </a:ext>
            </a:extLst>
          </p:cNvPr>
          <p:cNvSpPr txBox="1"/>
          <p:nvPr/>
        </p:nvSpPr>
        <p:spPr>
          <a:xfrm>
            <a:off x="699982" y="1686328"/>
            <a:ext cx="484570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AUDIÊNCIA</a:t>
            </a:r>
          </a:p>
          <a:p>
            <a:pPr rtl="0"/>
            <a:r>
              <a:rPr lang="pt-BR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PÚBLICA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xmlns="" id="{6BBBCB2E-F413-4381-8378-02FDC20EA4F6}"/>
              </a:ext>
            </a:extLst>
          </p:cNvPr>
          <p:cNvSpPr/>
          <p:nvPr/>
        </p:nvSpPr>
        <p:spPr>
          <a:xfrm>
            <a:off x="699982" y="3648940"/>
            <a:ext cx="4395893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  <a:t>AUDIÊNCIA PÚBLICA </a:t>
            </a:r>
            <a:b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  <a:t>DE DEMONSTRAÇÃO E AVALIAÇÃO DO CUMPRIMENTO DAS METAS FISCAIS – </a:t>
            </a:r>
            <a:b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  <a:t>2º QUADRIMESTRE 2022</a:t>
            </a:r>
            <a:endParaRPr lang="pt-BR" sz="16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6" name="Grupo 55" descr="Esta imagem é um ícone de três figuras humanas conectadas. ">
            <a:extLst>
              <a:ext uri="{FF2B5EF4-FFF2-40B4-BE49-F238E27FC236}">
                <a16:creationId xmlns:a16="http://schemas.microsoft.com/office/drawing/2014/main" xmlns="" id="{E56C5C06-BE0B-4D3E-8B77-1A2F0B930590}"/>
              </a:ext>
            </a:extLst>
          </p:cNvPr>
          <p:cNvGrpSpPr/>
          <p:nvPr/>
        </p:nvGrpSpPr>
        <p:grpSpPr>
          <a:xfrm>
            <a:off x="699982" y="823919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Forma Livre 35">
              <a:extLst>
                <a:ext uri="{FF2B5EF4-FFF2-40B4-BE49-F238E27FC236}">
                  <a16:creationId xmlns:a16="http://schemas.microsoft.com/office/drawing/2014/main" xmlns="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58" name="Forma Livre 36">
              <a:extLst>
                <a:ext uri="{FF2B5EF4-FFF2-40B4-BE49-F238E27FC236}">
                  <a16:creationId xmlns:a16="http://schemas.microsoft.com/office/drawing/2014/main" xmlns="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59" name="Forma Livre 37">
              <a:extLst>
                <a:ext uri="{FF2B5EF4-FFF2-40B4-BE49-F238E27FC236}">
                  <a16:creationId xmlns:a16="http://schemas.microsoft.com/office/drawing/2014/main" xmlns="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60" name="Forma Livre 38">
              <a:extLst>
                <a:ext uri="{FF2B5EF4-FFF2-40B4-BE49-F238E27FC236}">
                  <a16:creationId xmlns:a16="http://schemas.microsoft.com/office/drawing/2014/main" xmlns="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4" name="Forma Livre 39">
              <a:extLst>
                <a:ext uri="{FF2B5EF4-FFF2-40B4-BE49-F238E27FC236}">
                  <a16:creationId xmlns:a16="http://schemas.microsoft.com/office/drawing/2014/main" xmlns="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5" name="Forma Livre 40">
              <a:extLst>
                <a:ext uri="{FF2B5EF4-FFF2-40B4-BE49-F238E27FC236}">
                  <a16:creationId xmlns:a16="http://schemas.microsoft.com/office/drawing/2014/main" xmlns="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6" name="Forma Livre 41">
              <a:extLst>
                <a:ext uri="{FF2B5EF4-FFF2-40B4-BE49-F238E27FC236}">
                  <a16:creationId xmlns:a16="http://schemas.microsoft.com/office/drawing/2014/main" xmlns="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7" name="Forma livre 42">
              <a:extLst>
                <a:ext uri="{FF2B5EF4-FFF2-40B4-BE49-F238E27FC236}">
                  <a16:creationId xmlns:a16="http://schemas.microsoft.com/office/drawing/2014/main" xmlns="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8" name="Forma Livre 43">
              <a:extLst>
                <a:ext uri="{FF2B5EF4-FFF2-40B4-BE49-F238E27FC236}">
                  <a16:creationId xmlns:a16="http://schemas.microsoft.com/office/drawing/2014/main" xmlns="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xmlns="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24400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DESPESA COM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PESSOAL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3" name="Retângulo 2"/>
          <p:cNvSpPr/>
          <p:nvPr/>
        </p:nvSpPr>
        <p:spPr>
          <a:xfrm>
            <a:off x="364969" y="2629843"/>
            <a:ext cx="4282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SETEMBRO DE 2021 A AGOSTO DE 2022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B057854A-F0EE-3744-2E58-5E237F944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32614"/>
              </p:ext>
            </p:extLst>
          </p:nvPr>
        </p:nvGraphicFramePr>
        <p:xfrm>
          <a:off x="5074963" y="1596301"/>
          <a:ext cx="6058147" cy="2321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6937">
                  <a:extLst>
                    <a:ext uri="{9D8B030D-6E8A-4147-A177-3AD203B41FA5}">
                      <a16:colId xmlns:a16="http://schemas.microsoft.com/office/drawing/2014/main" xmlns="" val="4120300552"/>
                    </a:ext>
                  </a:extLst>
                </a:gridCol>
                <a:gridCol w="2324797">
                  <a:extLst>
                    <a:ext uri="{9D8B030D-6E8A-4147-A177-3AD203B41FA5}">
                      <a16:colId xmlns:a16="http://schemas.microsoft.com/office/drawing/2014/main" xmlns="" val="410389488"/>
                    </a:ext>
                  </a:extLst>
                </a:gridCol>
                <a:gridCol w="656413">
                  <a:extLst>
                    <a:ext uri="{9D8B030D-6E8A-4147-A177-3AD203B41FA5}">
                      <a16:colId xmlns:a16="http://schemas.microsoft.com/office/drawing/2014/main" xmlns="" val="2512216729"/>
                    </a:ext>
                  </a:extLst>
                </a:gridCol>
              </a:tblGrid>
              <a:tr h="50623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COM PESSOAL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461216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Liquida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42.073.380,92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4755957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Poder Executivo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16.117.168,20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38,31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65162294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Poder Legislativo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652.011,57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477685"/>
                  </a:ext>
                </a:extLst>
              </a:tr>
              <a:tr h="50623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16.769.179,77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39,86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06970024"/>
                  </a:ext>
                </a:extLst>
              </a:tr>
            </a:tbl>
          </a:graphicData>
        </a:graphic>
      </p:graphicFrame>
      <p:grpSp>
        <p:nvGrpSpPr>
          <p:cNvPr id="11" name="Grupo 40" descr="Esta imagem é um ícone de três pessoas interagindo. ">
            <a:extLst>
              <a:ext uri="{FF2B5EF4-FFF2-40B4-BE49-F238E27FC236}">
                <a16:creationId xmlns:a16="http://schemas.microsoft.com/office/drawing/2014/main" xmlns="" id="{7095B44D-041E-4DC3-A3B8-C4DBA721F0CF}"/>
              </a:ext>
            </a:extLst>
          </p:cNvPr>
          <p:cNvGrpSpPr/>
          <p:nvPr/>
        </p:nvGrpSpPr>
        <p:grpSpPr>
          <a:xfrm>
            <a:off x="1490890" y="3324225"/>
            <a:ext cx="1397000" cy="1397000"/>
            <a:chOff x="3438525" y="2143125"/>
            <a:chExt cx="1397000" cy="1397000"/>
          </a:xfrm>
        </p:grpSpPr>
        <p:sp>
          <p:nvSpPr>
            <p:cNvPr id="12" name="Forma Livre 25">
              <a:extLst>
                <a:ext uri="{FF2B5EF4-FFF2-40B4-BE49-F238E27FC236}">
                  <a16:creationId xmlns:a16="http://schemas.microsoft.com/office/drawing/2014/main" xmlns="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3" name="Grupo 165">
              <a:extLst>
                <a:ext uri="{FF2B5EF4-FFF2-40B4-BE49-F238E27FC236}">
                  <a16:creationId xmlns:a16="http://schemas.microsoft.com/office/drawing/2014/main" xmlns="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4" name="Forma Livre 49">
                <a:extLst>
                  <a:ext uri="{FF2B5EF4-FFF2-40B4-BE49-F238E27FC236}">
                    <a16:creationId xmlns:a16="http://schemas.microsoft.com/office/drawing/2014/main" xmlns="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Forma Livre 50">
                <a:extLst>
                  <a:ext uri="{FF2B5EF4-FFF2-40B4-BE49-F238E27FC236}">
                    <a16:creationId xmlns:a16="http://schemas.microsoft.com/office/drawing/2014/main" xmlns="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Oval 51">
                <a:extLst>
                  <a:ext uri="{FF2B5EF4-FFF2-40B4-BE49-F238E27FC236}">
                    <a16:creationId xmlns:a16="http://schemas.microsoft.com/office/drawing/2014/main" xmlns="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2">
                <a:extLst>
                  <a:ext uri="{FF2B5EF4-FFF2-40B4-BE49-F238E27FC236}">
                    <a16:creationId xmlns:a16="http://schemas.microsoft.com/office/drawing/2014/main" xmlns="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3">
                <a:extLst>
                  <a:ext uri="{FF2B5EF4-FFF2-40B4-BE49-F238E27FC236}">
                    <a16:creationId xmlns:a16="http://schemas.microsoft.com/office/drawing/2014/main" xmlns="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54">
                <a:extLst>
                  <a:ext uri="{FF2B5EF4-FFF2-40B4-BE49-F238E27FC236}">
                    <a16:creationId xmlns:a16="http://schemas.microsoft.com/office/drawing/2014/main" xmlns="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Oval 55">
                <a:extLst>
                  <a:ext uri="{FF2B5EF4-FFF2-40B4-BE49-F238E27FC236}">
                    <a16:creationId xmlns:a16="http://schemas.microsoft.com/office/drawing/2014/main" xmlns="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6">
                <a:extLst>
                  <a:ext uri="{FF2B5EF4-FFF2-40B4-BE49-F238E27FC236}">
                    <a16:creationId xmlns:a16="http://schemas.microsoft.com/office/drawing/2014/main" xmlns="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7">
                <a:extLst>
                  <a:ext uri="{FF2B5EF4-FFF2-40B4-BE49-F238E27FC236}">
                    <a16:creationId xmlns:a16="http://schemas.microsoft.com/office/drawing/2014/main" xmlns="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58">
                <a:extLst>
                  <a:ext uri="{FF2B5EF4-FFF2-40B4-BE49-F238E27FC236}">
                    <a16:creationId xmlns:a16="http://schemas.microsoft.com/office/drawing/2014/main" xmlns="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Oval 59">
                <a:extLst>
                  <a:ext uri="{FF2B5EF4-FFF2-40B4-BE49-F238E27FC236}">
                    <a16:creationId xmlns:a16="http://schemas.microsoft.com/office/drawing/2014/main" xmlns="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Forma Livre 60">
                <a:extLst>
                  <a:ext uri="{FF2B5EF4-FFF2-40B4-BE49-F238E27FC236}">
                    <a16:creationId xmlns:a16="http://schemas.microsoft.com/office/drawing/2014/main" xmlns="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1">
                <a:extLst>
                  <a:ext uri="{FF2B5EF4-FFF2-40B4-BE49-F238E27FC236}">
                    <a16:creationId xmlns:a16="http://schemas.microsoft.com/office/drawing/2014/main" xmlns="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7" name="Linha 62">
                <a:extLst>
                  <a:ext uri="{FF2B5EF4-FFF2-40B4-BE49-F238E27FC236}">
                    <a16:creationId xmlns:a16="http://schemas.microsoft.com/office/drawing/2014/main" xmlns="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8" name="Imagem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0" y="4861853"/>
            <a:ext cx="12512894" cy="20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81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526520" y="1157529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APLICAÇÃO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ENSINO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87828" y="475951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FAB2FCA8-14C2-4D87-33F8-5354F0D30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28098"/>
              </p:ext>
            </p:extLst>
          </p:nvPr>
        </p:nvGraphicFramePr>
        <p:xfrm>
          <a:off x="4905690" y="1157529"/>
          <a:ext cx="6024612" cy="3528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1741">
                  <a:extLst>
                    <a:ext uri="{9D8B030D-6E8A-4147-A177-3AD203B41FA5}">
                      <a16:colId xmlns:a16="http://schemas.microsoft.com/office/drawing/2014/main" xmlns="" val="1625275734"/>
                    </a:ext>
                  </a:extLst>
                </a:gridCol>
                <a:gridCol w="2592871">
                  <a:extLst>
                    <a:ext uri="{9D8B030D-6E8A-4147-A177-3AD203B41FA5}">
                      <a16:colId xmlns:a16="http://schemas.microsoft.com/office/drawing/2014/main" xmlns="" val="2289162017"/>
                    </a:ext>
                  </a:extLst>
                </a:gridCol>
              </a:tblGrid>
              <a:tr h="28512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NO ENSINO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47167614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Próprios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1.808.095,36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4022014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FUNDEB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3.115.626,45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61574556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 do FNDE, Estado e Outras Vinculações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213.109,42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41516697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Perda com o FUNDEB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925.726,68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95082795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6.062.557,91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33432522"/>
                  </a:ext>
                </a:extLst>
              </a:tr>
              <a:tr h="28512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24,74%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82918939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01935419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66623940"/>
                  </a:ext>
                </a:extLst>
              </a:tr>
              <a:tr h="2494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REMUNERAÇÃO DOS PROFISSIONAIS DA EDUCAÇÃO BÁSICA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823196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27887334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total do FUNDEB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3.093.334,95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93918805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a ser aplicado (70%)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2.165.334,47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26155902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efetivamente aplicado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2.788.993,32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77601546"/>
                  </a:ext>
                </a:extLst>
              </a:tr>
              <a:tr h="20196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a maior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623.658,86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25138510"/>
                  </a:ext>
                </a:extLst>
              </a:tr>
              <a:tr h="28512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88,51%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53908318"/>
                  </a:ext>
                </a:extLst>
              </a:tr>
            </a:tbl>
          </a:graphicData>
        </a:graphic>
      </p:graphicFrame>
      <p:grpSp>
        <p:nvGrpSpPr>
          <p:cNvPr id="9" name="Grupo 40" descr="Esta imagem é um ícone de três pessoas interagindo. ">
            <a:extLst>
              <a:ext uri="{FF2B5EF4-FFF2-40B4-BE49-F238E27FC236}">
                <a16:creationId xmlns:a16="http://schemas.microsoft.com/office/drawing/2014/main" xmlns="" id="{7095B44D-041E-4DC3-A3B8-C4DBA721F0CF}"/>
              </a:ext>
            </a:extLst>
          </p:cNvPr>
          <p:cNvGrpSpPr/>
          <p:nvPr/>
        </p:nvGrpSpPr>
        <p:grpSpPr>
          <a:xfrm>
            <a:off x="1365250" y="2999993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xmlns="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xmlns="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xmlns="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xmlns="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xmlns="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xmlns="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xmlns="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xmlns="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xmlns="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xmlns="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xmlns="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xmlns="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xmlns="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xmlns="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xmlns="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xmlns="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676" y="4895303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9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APLICAÇÃO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 SAÚDE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54478" y="4673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9312A103-A005-22DA-E1AA-18DFCE2CE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99076"/>
              </p:ext>
            </p:extLst>
          </p:nvPr>
        </p:nvGraphicFramePr>
        <p:xfrm>
          <a:off x="4876800" y="1590628"/>
          <a:ext cx="6096620" cy="2321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2758">
                  <a:extLst>
                    <a:ext uri="{9D8B030D-6E8A-4147-A177-3AD203B41FA5}">
                      <a16:colId xmlns:a16="http://schemas.microsoft.com/office/drawing/2014/main" xmlns="" val="3490180469"/>
                    </a:ext>
                  </a:extLst>
                </a:gridCol>
                <a:gridCol w="2623862">
                  <a:extLst>
                    <a:ext uri="{9D8B030D-6E8A-4147-A177-3AD203B41FA5}">
                      <a16:colId xmlns:a16="http://schemas.microsoft.com/office/drawing/2014/main" xmlns="" val="153514153"/>
                    </a:ext>
                  </a:extLst>
                </a:gridCol>
              </a:tblGrid>
              <a:tr h="50623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NA SAÚDE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85455341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Próprios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5.107.070,06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8800076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 SUS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1.721.350,62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61020190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6.828.420,68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6894896"/>
                  </a:ext>
                </a:extLst>
              </a:tr>
              <a:tr h="50623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21,84%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31095526"/>
                  </a:ext>
                </a:extLst>
              </a:tr>
            </a:tbl>
          </a:graphicData>
        </a:graphic>
      </p:graphicFrame>
      <p:grpSp>
        <p:nvGrpSpPr>
          <p:cNvPr id="9" name="Grupo 40" descr="Esta imagem é um ícone de três pessoas interagindo. ">
            <a:extLst>
              <a:ext uri="{FF2B5EF4-FFF2-40B4-BE49-F238E27FC236}">
                <a16:creationId xmlns:a16="http://schemas.microsoft.com/office/drawing/2014/main" xmlns="" id="{7095B44D-041E-4DC3-A3B8-C4DBA721F0CF}"/>
              </a:ext>
            </a:extLst>
          </p:cNvPr>
          <p:cNvGrpSpPr/>
          <p:nvPr/>
        </p:nvGrpSpPr>
        <p:grpSpPr>
          <a:xfrm>
            <a:off x="1270000" y="3213339"/>
            <a:ext cx="1397000" cy="1397000"/>
            <a:chOff x="3438525" y="2143125"/>
            <a:chExt cx="1397000" cy="1397000"/>
          </a:xfrm>
        </p:grpSpPr>
        <p:sp>
          <p:nvSpPr>
            <p:cNvPr id="10" name="Forma Livre 25">
              <a:extLst>
                <a:ext uri="{FF2B5EF4-FFF2-40B4-BE49-F238E27FC236}">
                  <a16:creationId xmlns:a16="http://schemas.microsoft.com/office/drawing/2014/main" xmlns="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1" name="Grupo 165">
              <a:extLst>
                <a:ext uri="{FF2B5EF4-FFF2-40B4-BE49-F238E27FC236}">
                  <a16:creationId xmlns:a16="http://schemas.microsoft.com/office/drawing/2014/main" xmlns="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2" name="Forma Livre 49">
                <a:extLst>
                  <a:ext uri="{FF2B5EF4-FFF2-40B4-BE49-F238E27FC236}">
                    <a16:creationId xmlns:a16="http://schemas.microsoft.com/office/drawing/2014/main" xmlns="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3" name="Forma Livre 50">
                <a:extLst>
                  <a:ext uri="{FF2B5EF4-FFF2-40B4-BE49-F238E27FC236}">
                    <a16:creationId xmlns:a16="http://schemas.microsoft.com/office/drawing/2014/main" xmlns="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Oval 51">
                <a:extLst>
                  <a:ext uri="{FF2B5EF4-FFF2-40B4-BE49-F238E27FC236}">
                    <a16:creationId xmlns:a16="http://schemas.microsoft.com/office/drawing/2014/main" xmlns="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Forma Livre 52">
                <a:extLst>
                  <a:ext uri="{FF2B5EF4-FFF2-40B4-BE49-F238E27FC236}">
                    <a16:creationId xmlns:a16="http://schemas.microsoft.com/office/drawing/2014/main" xmlns="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3">
                <a:extLst>
                  <a:ext uri="{FF2B5EF4-FFF2-40B4-BE49-F238E27FC236}">
                    <a16:creationId xmlns:a16="http://schemas.microsoft.com/office/drawing/2014/main" xmlns="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4">
                <a:extLst>
                  <a:ext uri="{FF2B5EF4-FFF2-40B4-BE49-F238E27FC236}">
                    <a16:creationId xmlns:a16="http://schemas.microsoft.com/office/drawing/2014/main" xmlns="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Oval 55">
                <a:extLst>
                  <a:ext uri="{FF2B5EF4-FFF2-40B4-BE49-F238E27FC236}">
                    <a16:creationId xmlns:a16="http://schemas.microsoft.com/office/drawing/2014/main" xmlns="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56">
                <a:extLst>
                  <a:ext uri="{FF2B5EF4-FFF2-40B4-BE49-F238E27FC236}">
                    <a16:creationId xmlns:a16="http://schemas.microsoft.com/office/drawing/2014/main" xmlns="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7">
                <a:extLst>
                  <a:ext uri="{FF2B5EF4-FFF2-40B4-BE49-F238E27FC236}">
                    <a16:creationId xmlns:a16="http://schemas.microsoft.com/office/drawing/2014/main" xmlns="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8">
                <a:extLst>
                  <a:ext uri="{FF2B5EF4-FFF2-40B4-BE49-F238E27FC236}">
                    <a16:creationId xmlns:a16="http://schemas.microsoft.com/office/drawing/2014/main" xmlns="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Oval 59">
                <a:extLst>
                  <a:ext uri="{FF2B5EF4-FFF2-40B4-BE49-F238E27FC236}">
                    <a16:creationId xmlns:a16="http://schemas.microsoft.com/office/drawing/2014/main" xmlns="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60">
                <a:extLst>
                  <a:ext uri="{FF2B5EF4-FFF2-40B4-BE49-F238E27FC236}">
                    <a16:creationId xmlns:a16="http://schemas.microsoft.com/office/drawing/2014/main" xmlns="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Linha 61">
                <a:extLst>
                  <a:ext uri="{FF2B5EF4-FFF2-40B4-BE49-F238E27FC236}">
                    <a16:creationId xmlns:a16="http://schemas.microsoft.com/office/drawing/2014/main" xmlns="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2">
                <a:extLst>
                  <a:ext uri="{FF2B5EF4-FFF2-40B4-BE49-F238E27FC236}">
                    <a16:creationId xmlns:a16="http://schemas.microsoft.com/office/drawing/2014/main" xmlns="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6" name="Imagem 2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3509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36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71500" y="1247775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pt-BR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OBRIGADO A TODOS!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7" y="5502466"/>
            <a:ext cx="8880023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86725" y="0"/>
            <a:ext cx="4479472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638176" y="570377"/>
            <a:ext cx="8020050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INFORMAÇÕES DE ACESSO AO PÚBLICO</a:t>
            </a:r>
          </a:p>
        </p:txBody>
      </p:sp>
      <p:sp>
        <p:nvSpPr>
          <p:cNvPr id="3" name="Retângulo 2"/>
          <p:cNvSpPr/>
          <p:nvPr/>
        </p:nvSpPr>
        <p:spPr>
          <a:xfrm>
            <a:off x="571500" y="195167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PORTAL DA TRANSPARÊNCIA NO SITE DO MUNICÍPIO.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TRIBUNAL DE CONTAS DO ESTADO - E-SFINGE.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MINISTÉRIO DA FAZENDA – SICONFI E MSC.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MINISTÉRIO DA EDUCAÇÃO - SIOPE.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MINISTÉRIO DA SAÚDE - SIOPS.</a:t>
            </a:r>
          </a:p>
        </p:txBody>
      </p:sp>
      <p:grpSp>
        <p:nvGrpSpPr>
          <p:cNvPr id="8" name="Grupo 37" descr="Esta imagem é um ícone de três pessoas e um globo. ">
            <a:extLst>
              <a:ext uri="{FF2B5EF4-FFF2-40B4-BE49-F238E27FC236}">
                <a16:creationId xmlns:a16="http://schemas.microsoft.com/office/drawing/2014/main" xmlns="" id="{A990E334-4A7D-4F5C-A904-F305BFAA954B}"/>
              </a:ext>
            </a:extLst>
          </p:cNvPr>
          <p:cNvGrpSpPr/>
          <p:nvPr/>
        </p:nvGrpSpPr>
        <p:grpSpPr>
          <a:xfrm>
            <a:off x="8886826" y="1596299"/>
            <a:ext cx="2381250" cy="2326165"/>
            <a:chOff x="8229600" y="4162425"/>
            <a:chExt cx="1271588" cy="1273175"/>
          </a:xfrm>
        </p:grpSpPr>
        <p:sp>
          <p:nvSpPr>
            <p:cNvPr id="9" name="Oval 28">
              <a:extLst>
                <a:ext uri="{FF2B5EF4-FFF2-40B4-BE49-F238E27FC236}">
                  <a16:creationId xmlns:a16="http://schemas.microsoft.com/office/drawing/2014/main" xmlns="" id="{4699FCCF-8ACA-4F41-97A7-AD2C08AE5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4162425"/>
              <a:ext cx="1271588" cy="1273175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0" name="Grupo 201">
              <a:extLst>
                <a:ext uri="{FF2B5EF4-FFF2-40B4-BE49-F238E27FC236}">
                  <a16:creationId xmlns:a16="http://schemas.microsoft.com/office/drawing/2014/main" xmlns="" id="{F63DE9C6-B298-4701-B108-E8E84885E8BC}"/>
                </a:ext>
              </a:extLst>
            </p:cNvPr>
            <p:cNvGrpSpPr/>
            <p:nvPr/>
          </p:nvGrpSpPr>
          <p:grpSpPr>
            <a:xfrm>
              <a:off x="8560253" y="4426329"/>
              <a:ext cx="610282" cy="674403"/>
              <a:chOff x="4841875" y="2895601"/>
              <a:chExt cx="344488" cy="346075"/>
            </a:xfrm>
          </p:grpSpPr>
          <p:sp>
            <p:nvSpPr>
              <p:cNvPr id="11" name="Forma Livre 258">
                <a:extLst>
                  <a:ext uri="{FF2B5EF4-FFF2-40B4-BE49-F238E27FC236}">
                    <a16:creationId xmlns:a16="http://schemas.microsoft.com/office/drawing/2014/main" xmlns="" id="{05760EEA-E70F-4460-BC2A-336F9645E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8" y="2895601"/>
                <a:ext cx="195263" cy="195263"/>
              </a:xfrm>
              <a:custGeom>
                <a:avLst/>
                <a:gdLst>
                  <a:gd name="T0" fmla="*/ 52 w 52"/>
                  <a:gd name="T1" fmla="*/ 26 h 52"/>
                  <a:gd name="T2" fmla="*/ 26 w 52"/>
                  <a:gd name="T3" fmla="*/ 52 h 52"/>
                  <a:gd name="T4" fmla="*/ 0 w 52"/>
                  <a:gd name="T5" fmla="*/ 25 h 52"/>
                  <a:gd name="T6" fmla="*/ 25 w 52"/>
                  <a:gd name="T7" fmla="*/ 0 h 52"/>
                  <a:gd name="T8" fmla="*/ 26 w 52"/>
                  <a:gd name="T9" fmla="*/ 0 h 52"/>
                  <a:gd name="T10" fmla="*/ 52 w 52"/>
                  <a:gd name="T11" fmla="*/ 2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52">
                    <a:moveTo>
                      <a:pt x="52" y="26"/>
                    </a:moveTo>
                    <a:cubicBezTo>
                      <a:pt x="52" y="40"/>
                      <a:pt x="40" y="52"/>
                      <a:pt x="26" y="52"/>
                    </a:cubicBezTo>
                    <a:cubicBezTo>
                      <a:pt x="12" y="52"/>
                      <a:pt x="0" y="40"/>
                      <a:pt x="0" y="25"/>
                    </a:cubicBezTo>
                    <a:cubicBezTo>
                      <a:pt x="0" y="11"/>
                      <a:pt x="11" y="1"/>
                      <a:pt x="25" y="0"/>
                    </a:cubicBezTo>
                    <a:cubicBezTo>
                      <a:pt x="25" y="0"/>
                      <a:pt x="26" y="0"/>
                      <a:pt x="26" y="0"/>
                    </a:cubicBezTo>
                    <a:cubicBezTo>
                      <a:pt x="40" y="0"/>
                      <a:pt x="52" y="11"/>
                      <a:pt x="52" y="26"/>
                    </a:cubicBezTo>
                    <a:close/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2" name="Forma livre 259">
                <a:extLst>
                  <a:ext uri="{FF2B5EF4-FFF2-40B4-BE49-F238E27FC236}">
                    <a16:creationId xmlns:a16="http://schemas.microsoft.com/office/drawing/2014/main" xmlns="" id="{7AE0CD2C-CD57-47B1-B505-80D106A80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763" y="2895601"/>
                <a:ext cx="52388" cy="195263"/>
              </a:xfrm>
              <a:custGeom>
                <a:avLst/>
                <a:gdLst>
                  <a:gd name="T0" fmla="*/ 14 w 14"/>
                  <a:gd name="T1" fmla="*/ 0 h 52"/>
                  <a:gd name="T2" fmla="*/ 14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14" y="0"/>
                    </a:moveTo>
                    <a:cubicBezTo>
                      <a:pt x="0" y="15"/>
                      <a:pt x="0" y="34"/>
                      <a:pt x="14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3" name="Forma Livre 260">
                <a:extLst>
                  <a:ext uri="{FF2B5EF4-FFF2-40B4-BE49-F238E27FC236}">
                    <a16:creationId xmlns:a16="http://schemas.microsoft.com/office/drawing/2014/main" xmlns="" id="{872A3131-C536-4756-B975-DACC55DF3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088" y="2895601"/>
                <a:ext cx="52388" cy="195263"/>
              </a:xfrm>
              <a:custGeom>
                <a:avLst/>
                <a:gdLst>
                  <a:gd name="T0" fmla="*/ 0 w 14"/>
                  <a:gd name="T1" fmla="*/ 0 h 52"/>
                  <a:gd name="T2" fmla="*/ 0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0" y="0"/>
                    </a:moveTo>
                    <a:cubicBezTo>
                      <a:pt x="14" y="15"/>
                      <a:pt x="14" y="34"/>
                      <a:pt x="0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Linha 261">
                <a:extLst>
                  <a:ext uri="{FF2B5EF4-FFF2-40B4-BE49-F238E27FC236}">
                    <a16:creationId xmlns:a16="http://schemas.microsoft.com/office/drawing/2014/main" xmlns="" id="{8D6C92E4-36B6-469D-8D9D-7E821A2B6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3044826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Line 262">
                <a:extLst>
                  <a:ext uri="{FF2B5EF4-FFF2-40B4-BE49-F238E27FC236}">
                    <a16:creationId xmlns:a16="http://schemas.microsoft.com/office/drawing/2014/main" xmlns="" id="{B9D7D31E-100C-4875-91DB-E3AA306D1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2940051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Line 263">
                <a:extLst>
                  <a:ext uri="{FF2B5EF4-FFF2-40B4-BE49-F238E27FC236}">
                    <a16:creationId xmlns:a16="http://schemas.microsoft.com/office/drawing/2014/main" xmlns="" id="{29CE937B-2D75-4864-AD7D-EE0DA1EBA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16488" y="2992438"/>
                <a:ext cx="195263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Oval 264">
                <a:extLst>
                  <a:ext uri="{FF2B5EF4-FFF2-40B4-BE49-F238E27FC236}">
                    <a16:creationId xmlns:a16="http://schemas.microsoft.com/office/drawing/2014/main" xmlns="" id="{5C237BA8-A5D9-4E6F-B526-E9714857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100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Oval 265">
                <a:extLst>
                  <a:ext uri="{FF2B5EF4-FFF2-40B4-BE49-F238E27FC236}">
                    <a16:creationId xmlns:a16="http://schemas.microsoft.com/office/drawing/2014/main" xmlns="" id="{661A5EFA-ECB7-4C9D-A8BD-1FACE7EBB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813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266">
                <a:extLst>
                  <a:ext uri="{FF2B5EF4-FFF2-40B4-BE49-F238E27FC236}">
                    <a16:creationId xmlns:a16="http://schemas.microsoft.com/office/drawing/2014/main" xmlns="" id="{6503CA85-38C3-44D1-94CA-34EA501E4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9525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267">
                <a:extLst>
                  <a:ext uri="{FF2B5EF4-FFF2-40B4-BE49-F238E27FC236}">
                    <a16:creationId xmlns:a16="http://schemas.microsoft.com/office/drawing/2014/main" xmlns="" id="{AE3AF176-184A-4597-B23C-A8ECB6945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875" y="3181351"/>
                <a:ext cx="344488" cy="60325"/>
              </a:xfrm>
              <a:custGeom>
                <a:avLst/>
                <a:gdLst>
                  <a:gd name="T0" fmla="*/ 76 w 92"/>
                  <a:gd name="T1" fmla="*/ 0 h 16"/>
                  <a:gd name="T2" fmla="*/ 61 w 92"/>
                  <a:gd name="T3" fmla="*/ 11 h 16"/>
                  <a:gd name="T4" fmla="*/ 46 w 92"/>
                  <a:gd name="T5" fmla="*/ 0 h 16"/>
                  <a:gd name="T6" fmla="*/ 31 w 92"/>
                  <a:gd name="T7" fmla="*/ 11 h 16"/>
                  <a:gd name="T8" fmla="*/ 16 w 92"/>
                  <a:gd name="T9" fmla="*/ 0 h 16"/>
                  <a:gd name="T10" fmla="*/ 0 w 92"/>
                  <a:gd name="T11" fmla="*/ 16 h 16"/>
                  <a:gd name="T12" fmla="*/ 92 w 92"/>
                  <a:gd name="T13" fmla="*/ 16 h 16"/>
                  <a:gd name="T14" fmla="*/ 76 w 92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6">
                    <a:moveTo>
                      <a:pt x="76" y="0"/>
                    </a:moveTo>
                    <a:cubicBezTo>
                      <a:pt x="69" y="0"/>
                      <a:pt x="63" y="4"/>
                      <a:pt x="61" y="11"/>
                    </a:cubicBezTo>
                    <a:cubicBezTo>
                      <a:pt x="59" y="4"/>
                      <a:pt x="53" y="0"/>
                      <a:pt x="46" y="0"/>
                    </a:cubicBezTo>
                    <a:cubicBezTo>
                      <a:pt x="39" y="0"/>
                      <a:pt x="33" y="4"/>
                      <a:pt x="31" y="11"/>
                    </a:cubicBezTo>
                    <a:cubicBezTo>
                      <a:pt x="29" y="4"/>
                      <a:pt x="23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8"/>
                      <a:pt x="85" y="0"/>
                      <a:pt x="76" y="0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1" name="Imagem 2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11831"/>
            <a:ext cx="12566196" cy="205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D815E537-4AB4-4445-A3AC-40D738EDF3DC}"/>
              </a:ext>
            </a:extLst>
          </p:cNvPr>
          <p:cNvSpPr txBox="1"/>
          <p:nvPr/>
        </p:nvSpPr>
        <p:spPr>
          <a:xfrm>
            <a:off x="973958" y="717185"/>
            <a:ext cx="484570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LEI COMPLEMENTAR 101/2000 – LRF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pt-BR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B38D4B56-7D6C-4345-912F-B3BA9A014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39512" y="278996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7D1D117-BC5C-430A-9FEB-B231E69151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577E8EA-5E95-41C5-8BE8-EE647DE2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62" name="Grupo 61" descr="Esta imagem é a mão de uma mulher escrevendo em um pedaço de papel. ">
            <a:extLst>
              <a:ext uri="{FF2B5EF4-FFF2-40B4-BE49-F238E27FC236}">
                <a16:creationId xmlns:a16="http://schemas.microsoft.com/office/drawing/2014/main" xmlns="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>
              <a:extLst>
                <a:ext uri="{FF2B5EF4-FFF2-40B4-BE49-F238E27FC236}">
                  <a16:creationId xmlns:a16="http://schemas.microsoft.com/office/drawing/2014/main" xmlns="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6" name="Forma Livre 23">
              <a:extLst>
                <a:ext uri="{FF2B5EF4-FFF2-40B4-BE49-F238E27FC236}">
                  <a16:creationId xmlns:a16="http://schemas.microsoft.com/office/drawing/2014/main" xmlns="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7" name="Forma Livre 24">
              <a:extLst>
                <a:ext uri="{FF2B5EF4-FFF2-40B4-BE49-F238E27FC236}">
                  <a16:creationId xmlns:a16="http://schemas.microsoft.com/office/drawing/2014/main" xmlns="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8" name="Forma Livre 25">
              <a:extLst>
                <a:ext uri="{FF2B5EF4-FFF2-40B4-BE49-F238E27FC236}">
                  <a16:creationId xmlns:a16="http://schemas.microsoft.com/office/drawing/2014/main" xmlns="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9" name="Forma Livre 26">
              <a:extLst>
                <a:ext uri="{FF2B5EF4-FFF2-40B4-BE49-F238E27FC236}">
                  <a16:creationId xmlns:a16="http://schemas.microsoft.com/office/drawing/2014/main" xmlns="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27">
              <a:extLst>
                <a:ext uri="{FF2B5EF4-FFF2-40B4-BE49-F238E27FC236}">
                  <a16:creationId xmlns:a16="http://schemas.microsoft.com/office/drawing/2014/main" xmlns="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28">
              <a:extLst>
                <a:ext uri="{FF2B5EF4-FFF2-40B4-BE49-F238E27FC236}">
                  <a16:creationId xmlns:a16="http://schemas.microsoft.com/office/drawing/2014/main" xmlns="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xmlns="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>
                <a:extLst>
                  <a:ext uri="{FF2B5EF4-FFF2-40B4-BE49-F238E27FC236}">
                    <a16:creationId xmlns:a16="http://schemas.microsoft.com/office/drawing/2014/main" xmlns="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>
                <a:extLst>
                  <a:ext uri="{FF2B5EF4-FFF2-40B4-BE49-F238E27FC236}">
                    <a16:creationId xmlns:a16="http://schemas.microsoft.com/office/drawing/2014/main" xmlns="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>
              <a:extLst>
                <a:ext uri="{FF2B5EF4-FFF2-40B4-BE49-F238E27FC236}">
                  <a16:creationId xmlns:a16="http://schemas.microsoft.com/office/drawing/2014/main" xmlns="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Forma Livre 32">
              <a:extLst>
                <a:ext uri="{FF2B5EF4-FFF2-40B4-BE49-F238E27FC236}">
                  <a16:creationId xmlns:a16="http://schemas.microsoft.com/office/drawing/2014/main" xmlns="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33">
              <a:extLst>
                <a:ext uri="{FF2B5EF4-FFF2-40B4-BE49-F238E27FC236}">
                  <a16:creationId xmlns:a16="http://schemas.microsoft.com/office/drawing/2014/main" xmlns="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34">
              <a:extLst>
                <a:ext uri="{FF2B5EF4-FFF2-40B4-BE49-F238E27FC236}">
                  <a16:creationId xmlns:a16="http://schemas.microsoft.com/office/drawing/2014/main" xmlns="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35">
              <a:extLst>
                <a:ext uri="{FF2B5EF4-FFF2-40B4-BE49-F238E27FC236}">
                  <a16:creationId xmlns:a16="http://schemas.microsoft.com/office/drawing/2014/main" xmlns="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xmlns="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xmlns="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2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386" y="2295004"/>
            <a:ext cx="44158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Parágrafo 4º, Art. 9º </a:t>
            </a:r>
          </a:p>
          <a:p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“... o Poder Executivo demonstrará e avaliará o cumprimento das metas fiscais de cada quadrimestre, em audiência pública...” </a:t>
            </a: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17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D815E537-4AB4-4445-A3AC-40D738EDF3DC}"/>
              </a:ext>
            </a:extLst>
          </p:cNvPr>
          <p:cNvSpPr txBox="1"/>
          <p:nvPr/>
        </p:nvSpPr>
        <p:spPr>
          <a:xfrm>
            <a:off x="989769" y="873332"/>
            <a:ext cx="484570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ÍNDICE DAS FINANÇAS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pt-BR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B38D4B56-7D6C-4345-912F-B3BA9A014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39512" y="278996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7D1D117-BC5C-430A-9FEB-B231E69151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577E8EA-5E95-41C5-8BE8-EE647DE2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62" name="Grupo 61" descr="Esta imagem é a mão de uma mulher escrevendo em um pedaço de papel. ">
            <a:extLst>
              <a:ext uri="{FF2B5EF4-FFF2-40B4-BE49-F238E27FC236}">
                <a16:creationId xmlns:a16="http://schemas.microsoft.com/office/drawing/2014/main" xmlns="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>
              <a:extLst>
                <a:ext uri="{FF2B5EF4-FFF2-40B4-BE49-F238E27FC236}">
                  <a16:creationId xmlns:a16="http://schemas.microsoft.com/office/drawing/2014/main" xmlns="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6" name="Forma Livre 23">
              <a:extLst>
                <a:ext uri="{FF2B5EF4-FFF2-40B4-BE49-F238E27FC236}">
                  <a16:creationId xmlns:a16="http://schemas.microsoft.com/office/drawing/2014/main" xmlns="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7" name="Forma Livre 24">
              <a:extLst>
                <a:ext uri="{FF2B5EF4-FFF2-40B4-BE49-F238E27FC236}">
                  <a16:creationId xmlns:a16="http://schemas.microsoft.com/office/drawing/2014/main" xmlns="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8" name="Forma Livre 25">
              <a:extLst>
                <a:ext uri="{FF2B5EF4-FFF2-40B4-BE49-F238E27FC236}">
                  <a16:creationId xmlns:a16="http://schemas.microsoft.com/office/drawing/2014/main" xmlns="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9" name="Forma Livre 26">
              <a:extLst>
                <a:ext uri="{FF2B5EF4-FFF2-40B4-BE49-F238E27FC236}">
                  <a16:creationId xmlns:a16="http://schemas.microsoft.com/office/drawing/2014/main" xmlns="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27">
              <a:extLst>
                <a:ext uri="{FF2B5EF4-FFF2-40B4-BE49-F238E27FC236}">
                  <a16:creationId xmlns:a16="http://schemas.microsoft.com/office/drawing/2014/main" xmlns="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28">
              <a:extLst>
                <a:ext uri="{FF2B5EF4-FFF2-40B4-BE49-F238E27FC236}">
                  <a16:creationId xmlns:a16="http://schemas.microsoft.com/office/drawing/2014/main" xmlns="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xmlns="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>
                <a:extLst>
                  <a:ext uri="{FF2B5EF4-FFF2-40B4-BE49-F238E27FC236}">
                    <a16:creationId xmlns:a16="http://schemas.microsoft.com/office/drawing/2014/main" xmlns="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>
                <a:extLst>
                  <a:ext uri="{FF2B5EF4-FFF2-40B4-BE49-F238E27FC236}">
                    <a16:creationId xmlns:a16="http://schemas.microsoft.com/office/drawing/2014/main" xmlns="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>
              <a:extLst>
                <a:ext uri="{FF2B5EF4-FFF2-40B4-BE49-F238E27FC236}">
                  <a16:creationId xmlns:a16="http://schemas.microsoft.com/office/drawing/2014/main" xmlns="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Forma Livre 32">
              <a:extLst>
                <a:ext uri="{FF2B5EF4-FFF2-40B4-BE49-F238E27FC236}">
                  <a16:creationId xmlns:a16="http://schemas.microsoft.com/office/drawing/2014/main" xmlns="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33">
              <a:extLst>
                <a:ext uri="{FF2B5EF4-FFF2-40B4-BE49-F238E27FC236}">
                  <a16:creationId xmlns:a16="http://schemas.microsoft.com/office/drawing/2014/main" xmlns="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34">
              <a:extLst>
                <a:ext uri="{FF2B5EF4-FFF2-40B4-BE49-F238E27FC236}">
                  <a16:creationId xmlns:a16="http://schemas.microsoft.com/office/drawing/2014/main" xmlns="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35">
              <a:extLst>
                <a:ext uri="{FF2B5EF4-FFF2-40B4-BE49-F238E27FC236}">
                  <a16:creationId xmlns:a16="http://schemas.microsoft.com/office/drawing/2014/main" xmlns="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xmlns="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xmlns="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2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386" y="1674247"/>
            <a:ext cx="44158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Nesta audiência pública serão demonstrados os principais índices das finanças do município, tendo por base o Relatório Resumido da Execução Orçamentária (RREO) e o Relatório de Gestão Fiscal (RGF). 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3526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2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1" y="1596301"/>
            <a:ext cx="384295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ARRECADADA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293273" y="0"/>
            <a:ext cx="8272923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100" name="Tabela 99">
            <a:extLst>
              <a:ext uri="{FF2B5EF4-FFF2-40B4-BE49-F238E27FC236}">
                <a16:creationId xmlns:a16="http://schemas.microsoft.com/office/drawing/2014/main" xmlns="" id="{3007EA3C-CFED-ED0D-A809-F2B84DBB5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88722"/>
              </p:ext>
            </p:extLst>
          </p:nvPr>
        </p:nvGraphicFramePr>
        <p:xfrm>
          <a:off x="4591051" y="428233"/>
          <a:ext cx="6902449" cy="4633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1917">
                  <a:extLst>
                    <a:ext uri="{9D8B030D-6E8A-4147-A177-3AD203B41FA5}">
                      <a16:colId xmlns:a16="http://schemas.microsoft.com/office/drawing/2014/main" xmlns="" val="257554860"/>
                    </a:ext>
                  </a:extLst>
                </a:gridCol>
                <a:gridCol w="2168309">
                  <a:extLst>
                    <a:ext uri="{9D8B030D-6E8A-4147-A177-3AD203B41FA5}">
                      <a16:colId xmlns:a16="http://schemas.microsoft.com/office/drawing/2014/main" xmlns="" val="3694768491"/>
                    </a:ext>
                  </a:extLst>
                </a:gridCol>
                <a:gridCol w="1102223">
                  <a:extLst>
                    <a:ext uri="{9D8B030D-6E8A-4147-A177-3AD203B41FA5}">
                      <a16:colId xmlns:a16="http://schemas.microsoft.com/office/drawing/2014/main" xmlns="" val="3252466710"/>
                    </a:ext>
                  </a:extLst>
                </a:gridCol>
              </a:tblGrid>
              <a:tr h="2343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Especificação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93492033"/>
                  </a:ext>
                </a:extLst>
              </a:tr>
              <a:tr h="2945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29.708.444,35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86,66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45085863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Contribuição de Melhoria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3.747.825,86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10,93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903635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343.203,28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1,00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60186848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876.707,80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2,56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5935118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1.754.044,73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5,12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86627245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de Participação dos Municípios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6.799.907,04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19,83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33392644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Cota parte do ICMS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9.010.840,05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26,28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4528025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Cota parte do IPVA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811.544,90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2,37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5147393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 do SUS-União/Estado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1.705.250,80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4,97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4440937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 do FNDE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308.348,51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0,90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42600716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 do FNAS-União/Estado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128.449,79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0,37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246397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 do 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3.068.792,43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8,95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19321323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Transferências Correntes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670.367,01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1,96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2330341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483.162,15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1,41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22354650"/>
                  </a:ext>
                </a:extLst>
              </a:tr>
              <a:tr h="2945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4.574.920,12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13,34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41104383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de Empréstimos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34.649,12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0,10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3913295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de Capital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4.540.271,00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13,24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32711541"/>
                  </a:ext>
                </a:extLst>
              </a:tr>
              <a:tr h="2945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34.283.364,47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100,00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1828181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648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2051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PARTICIPAÇÃO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RELATIVA DAS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PRINCIPAIS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102" name="Gráfico 101">
            <a:extLst>
              <a:ext uri="{FF2B5EF4-FFF2-40B4-BE49-F238E27FC236}">
                <a16:creationId xmlns:a16="http://schemas.microsoft.com/office/drawing/2014/main" xmlns="" id="{F8E8E25B-6CD9-D6B8-971F-70E0019D86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301694"/>
              </p:ext>
            </p:extLst>
          </p:nvPr>
        </p:nvGraphicFramePr>
        <p:xfrm>
          <a:off x="4843464" y="593821"/>
          <a:ext cx="7105648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9" name="Imagem 10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4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2051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DESPESAS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EMPENHADAS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 LIQUIDADAS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 ÓRGÃO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71B3BBB1-6DAB-FDE0-DD8E-9E62694A2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28485"/>
              </p:ext>
            </p:extLst>
          </p:nvPr>
        </p:nvGraphicFramePr>
        <p:xfrm>
          <a:off x="4876800" y="777837"/>
          <a:ext cx="6457950" cy="4089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4996">
                  <a:extLst>
                    <a:ext uri="{9D8B030D-6E8A-4147-A177-3AD203B41FA5}">
                      <a16:colId xmlns:a16="http://schemas.microsoft.com/office/drawing/2014/main" xmlns="" val="2609200873"/>
                    </a:ext>
                  </a:extLst>
                </a:gridCol>
                <a:gridCol w="1213728">
                  <a:extLst>
                    <a:ext uri="{9D8B030D-6E8A-4147-A177-3AD203B41FA5}">
                      <a16:colId xmlns:a16="http://schemas.microsoft.com/office/drawing/2014/main" xmlns="" val="1170886522"/>
                    </a:ext>
                  </a:extLst>
                </a:gridCol>
                <a:gridCol w="1099226">
                  <a:extLst>
                    <a:ext uri="{9D8B030D-6E8A-4147-A177-3AD203B41FA5}">
                      <a16:colId xmlns:a16="http://schemas.microsoft.com/office/drawing/2014/main" xmlns="" val="2802931107"/>
                    </a:ext>
                  </a:extLst>
                </a:gridCol>
              </a:tblGrid>
              <a:tr h="3210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5331648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Especificação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Empenhada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7334433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Câmara de Vereadores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666.316,12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613.452,60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29007267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Gabinete do Prefeito e vice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901.462,74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883.755,76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67746636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Administração, Fazenda e Planejamento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2.942.405,55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2.444.003,11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95154825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Educação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7.923.432,77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6.062.557,91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7971400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Cultura, Esportes e Turismo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1.496.986,40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1.401.923,30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07653008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da Infraestrutura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6.439.056,10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3.008.936,38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55115290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da Agricultura, Indústria e Comércio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3.280.408,94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2.984.777,08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62468246"/>
                  </a:ext>
                </a:extLst>
              </a:tr>
              <a:tr h="38939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Água, Saneamento Básico e Limpeza Urbana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4.047.244,59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3.095.264,02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38248463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de Assistência Social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676.741,52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631.204,92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43436520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de Saúde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6.828.420,68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5.978.355,60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44408032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da Infância e Adolescência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8.800,00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8.800,00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28222948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Gerais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2.267.797,06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1.748.090,11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31089651"/>
                  </a:ext>
                </a:extLst>
              </a:tr>
              <a:tr h="259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37.479.072,47 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28.861.120,79 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9786714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33" y="4867274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2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2564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PARTICIPAÇÃO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RELATIVA DA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DESPESA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EMPENHADA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 ÓRGÃO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14351" y="4435666"/>
            <a:ext cx="5019674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00575" y="0"/>
            <a:ext cx="7886699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D0844D4E-A76E-E2D2-C5F8-06861606AF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843794"/>
              </p:ext>
            </p:extLst>
          </p:nvPr>
        </p:nvGraphicFramePr>
        <p:xfrm>
          <a:off x="4908018" y="809625"/>
          <a:ext cx="6483881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9883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3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4978" y="4940491"/>
            <a:ext cx="8880023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86725" y="0"/>
            <a:ext cx="4479472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90D65948-0898-C920-FC0D-F70A127ED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944204"/>
              </p:ext>
            </p:extLst>
          </p:nvPr>
        </p:nvGraphicFramePr>
        <p:xfrm>
          <a:off x="638176" y="2480617"/>
          <a:ext cx="6251118" cy="237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707">
                  <a:extLst>
                    <a:ext uri="{9D8B030D-6E8A-4147-A177-3AD203B41FA5}">
                      <a16:colId xmlns:a16="http://schemas.microsoft.com/office/drawing/2014/main" xmlns="" val="3950708547"/>
                    </a:ext>
                  </a:extLst>
                </a:gridCol>
                <a:gridCol w="2220420">
                  <a:extLst>
                    <a:ext uri="{9D8B030D-6E8A-4147-A177-3AD203B41FA5}">
                      <a16:colId xmlns:a16="http://schemas.microsoft.com/office/drawing/2014/main" xmlns="" val="4115305716"/>
                    </a:ext>
                  </a:extLst>
                </a:gridCol>
                <a:gridCol w="1979991">
                  <a:extLst>
                    <a:ext uri="{9D8B030D-6E8A-4147-A177-3AD203B41FA5}">
                      <a16:colId xmlns:a16="http://schemas.microsoft.com/office/drawing/2014/main" xmlns="" val="135019175"/>
                    </a:ext>
                  </a:extLst>
                </a:gridCol>
              </a:tblGrid>
              <a:tr h="47476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até o quadrimestre</a:t>
                      </a:r>
                      <a:endParaRPr lang="pt-BR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225394"/>
                  </a:ext>
                </a:extLst>
              </a:tr>
              <a:tr h="4747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</a:t>
                      </a:r>
                      <a:endParaRPr lang="pt-BR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Despesas </a:t>
                      </a:r>
                      <a:endParaRPr lang="pt-BR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1078435"/>
                  </a:ext>
                </a:extLst>
              </a:tr>
              <a:tr h="4747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Arrecadadas</a:t>
                      </a:r>
                      <a:endParaRPr lang="pt-BR" sz="15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Empenhadas </a:t>
                      </a:r>
                      <a:endParaRPr lang="pt-BR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Liquidadas</a:t>
                      </a:r>
                      <a:endParaRPr lang="pt-BR" sz="15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extLst>
                  <a:ext uri="{0D108BD9-81ED-4DB2-BD59-A6C34878D82A}">
                    <a16:rowId xmlns:a16="http://schemas.microsoft.com/office/drawing/2014/main" xmlns="" val="3015805971"/>
                  </a:ext>
                </a:extLst>
              </a:tr>
              <a:tr h="474769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34.283.364,47 </a:t>
                      </a:r>
                      <a:endParaRPr lang="pt-BR" sz="15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37.479.072,47 </a:t>
                      </a:r>
                      <a:endParaRPr lang="pt-BR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28.861.120,79 </a:t>
                      </a:r>
                      <a:endParaRPr lang="pt-BR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extLst>
                  <a:ext uri="{0D108BD9-81ED-4DB2-BD59-A6C34878D82A}">
                    <a16:rowId xmlns:a16="http://schemas.microsoft.com/office/drawing/2014/main" xmlns="" val="2659093743"/>
                  </a:ext>
                </a:extLst>
              </a:tr>
              <a:tr h="4747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pt-BR" sz="15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            </a:t>
                      </a:r>
                      <a:r>
                        <a:rPr lang="pt-BR" sz="15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3.195.708,00</a:t>
                      </a:r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5.422.243,68 </a:t>
                      </a:r>
                      <a:endParaRPr lang="pt-BR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467" marR="10467" marT="10467" marB="0" anchor="b"/>
                </a:tc>
                <a:extLst>
                  <a:ext uri="{0D108BD9-81ED-4DB2-BD59-A6C34878D82A}">
                    <a16:rowId xmlns:a16="http://schemas.microsoft.com/office/drawing/2014/main" xmlns="" val="732280608"/>
                  </a:ext>
                </a:extLst>
              </a:tr>
            </a:tbl>
          </a:graphicData>
        </a:graphic>
      </p:graphicFrame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638176" y="570377"/>
            <a:ext cx="8020050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RESULTADO DA EXECUÇÃO</a:t>
            </a:r>
            <a:b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ORÇAMENTÁRIA ATÉ O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QUADRIMESTRE</a:t>
            </a:r>
          </a:p>
        </p:txBody>
      </p:sp>
      <p:grpSp>
        <p:nvGrpSpPr>
          <p:cNvPr id="10" name="Grupo 40" descr="Esta imagem é um ícone de três pessoas interagindo. ">
            <a:extLst>
              <a:ext uri="{FF2B5EF4-FFF2-40B4-BE49-F238E27FC236}">
                <a16:creationId xmlns:a16="http://schemas.microsoft.com/office/drawing/2014/main" xmlns="" id="{7095B44D-041E-4DC3-A3B8-C4DBA721F0CF}"/>
              </a:ext>
            </a:extLst>
          </p:cNvPr>
          <p:cNvGrpSpPr/>
          <p:nvPr/>
        </p:nvGrpSpPr>
        <p:grpSpPr>
          <a:xfrm>
            <a:off x="9368065" y="2390775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xmlns="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xmlns="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xmlns="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xmlns="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xmlns="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xmlns="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xmlns="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xmlns="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xmlns="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xmlns="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xmlns="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xmlns="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xmlns="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xmlns="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xmlns="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xmlns="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40" y="4891241"/>
            <a:ext cx="12590637" cy="20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4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xmlns="" id="{C9C2C56A-C4D4-4578-84E9-27FD62603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71500" y="1247775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pt-BR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 CORRENTE LÍQUIDA AJUSTADA</a:t>
            </a:r>
          </a:p>
          <a:p>
            <a:pPr>
              <a:lnSpc>
                <a:spcPts val="4000"/>
              </a:lnSpc>
            </a:pPr>
            <a:r>
              <a:rPr lang="pt-BR" sz="2400" b="1" dirty="0">
                <a:solidFill>
                  <a:srgbClr val="002060"/>
                </a:solidFill>
                <a:latin typeface="Arial" panose="020B0604020202020204" pitchFamily="34" charset="0"/>
              </a:rPr>
              <a:t>R$ 42.073.380,92 </a:t>
            </a:r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ts val="4000"/>
              </a:lnSpc>
            </a:pPr>
            <a:endParaRPr lang="pt-BR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C8431200-8E45-4A0C-B12B-CFA1B2C53C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7" y="5502466"/>
            <a:ext cx="8880023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241C7FC4-FEFA-4A96-9749-9068C686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86725" y="0"/>
            <a:ext cx="4479472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xmlns="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xmlns="" id="{62AEF5FE-6C45-4BF6-9676-571742C3CDD7}"/>
              </a:ext>
            </a:extLst>
          </p:cNvPr>
          <p:cNvSpPr txBox="1"/>
          <p:nvPr/>
        </p:nvSpPr>
        <p:spPr>
          <a:xfrm>
            <a:off x="638176" y="570377"/>
            <a:ext cx="8020050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LRF, ARTIGO 2º, IV: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71500" y="13604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 Corrente Líquida: é somatório das receitas tributárias, de contribuições, patrimoniais, industriais, agropecuárias, de serviços, transferências correntes e outras receitas também correntes, menos as deduções da receita para formação do FUNDEB.</a:t>
            </a:r>
          </a:p>
          <a:p>
            <a:pPr algn="just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RCL se refere ao período de setembro de 2021 a agosto de 2022.</a:t>
            </a:r>
          </a:p>
        </p:txBody>
      </p:sp>
      <p:grpSp>
        <p:nvGrpSpPr>
          <p:cNvPr id="10" name="Grupo 40" descr="Esta imagem é um ícone de três pessoas interagindo. ">
            <a:extLst>
              <a:ext uri="{FF2B5EF4-FFF2-40B4-BE49-F238E27FC236}">
                <a16:creationId xmlns:a16="http://schemas.microsoft.com/office/drawing/2014/main" xmlns="" id="{7095B44D-041E-4DC3-A3B8-C4DBA721F0CF}"/>
              </a:ext>
            </a:extLst>
          </p:cNvPr>
          <p:cNvGrpSpPr/>
          <p:nvPr/>
        </p:nvGrpSpPr>
        <p:grpSpPr>
          <a:xfrm>
            <a:off x="9472840" y="2514600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xmlns="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xmlns="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xmlns="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xmlns="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xmlns="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xmlns="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xmlns="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xmlns="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xmlns="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xmlns="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xmlns="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xmlns="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xmlns="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xmlns="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xmlns="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xmlns="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8752"/>
            <a:ext cx="12852531" cy="209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97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740251_TF33668227.potx" id="{64C06708-10C5-4D1A-946C-86F5B9589ED0}" vid="{0DC6EE3A-F176-45B7-AB05-EF6E841FFB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da 24Slides</Template>
  <TotalTime>0</TotalTime>
  <Words>677</Words>
  <Application>Microsoft Office PowerPoint</Application>
  <PresentationFormat>Personalizar</PresentationFormat>
  <Paragraphs>240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Recursos humanos slide 1</vt:lpstr>
      <vt:lpstr>Recursos humanos slide 2</vt:lpstr>
      <vt:lpstr>Recursos humanos slide 2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2022-09-28T12:34:33Z</dcterms:created>
  <dcterms:modified xsi:type="dcterms:W3CDTF">2022-09-30T11:01:00Z</dcterms:modified>
</cp:coreProperties>
</file>