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8" r:id="rId4"/>
    <p:sldId id="269" r:id="rId5"/>
    <p:sldId id="279" r:id="rId6"/>
    <p:sldId id="259" r:id="rId7"/>
    <p:sldId id="270" r:id="rId8"/>
    <p:sldId id="271" r:id="rId9"/>
    <p:sldId id="272" r:id="rId10"/>
    <p:sldId id="273" r:id="rId11"/>
    <p:sldId id="274" r:id="rId12"/>
    <p:sldId id="281" r:id="rId13"/>
    <p:sldId id="275" r:id="rId14"/>
    <p:sldId id="280" r:id="rId15"/>
    <p:sldId id="276" r:id="rId16"/>
    <p:sldId id="277" r:id="rId17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71" d="100"/>
          <a:sy n="71" d="100"/>
        </p:scale>
        <p:origin x="660" y="54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3\1.%20Quadrimestre%20de%202023\Planilhas%20audienci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ari%20Rafael%20Triches\Documents\ARQUIVOS%20DOC%20FLARI%2018022015\MUNICIPIOS\CORDILHEIRA%20ALTA\2021\AUDIENCIAS%20P&#218;BLICAS\2023\1.%20Quadrimestre%20de%202023\Planilhas%20audienci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RECEITA!$A$46:$A$58</c:f>
              <c:strCache>
                <c:ptCount val="13"/>
                <c:pt idx="0">
                  <c:v>Impostos, Taxas e Contribuição de Melhoria</c:v>
                </c:pt>
                <c:pt idx="1">
                  <c:v>Contribuições</c:v>
                </c:pt>
                <c:pt idx="2">
                  <c:v>Receita de Serviços</c:v>
                </c:pt>
                <c:pt idx="3">
                  <c:v>Fundo de Participação dos Municípios</c:v>
                </c:pt>
                <c:pt idx="4">
                  <c:v>Cota parte do ICMS</c:v>
                </c:pt>
                <c:pt idx="5">
                  <c:v>Cota parte do IPVA</c:v>
                </c:pt>
                <c:pt idx="6">
                  <c:v>Repasse do SUS-União/Estado</c:v>
                </c:pt>
                <c:pt idx="7">
                  <c:v>Repasse do FNDE</c:v>
                </c:pt>
                <c:pt idx="8">
                  <c:v>Repasse do FNAS-União/Estado</c:v>
                </c:pt>
                <c:pt idx="9">
                  <c:v>Repasse do FUNDEB</c:v>
                </c:pt>
                <c:pt idx="10">
                  <c:v>Outras Transferências Correntes</c:v>
                </c:pt>
                <c:pt idx="11">
                  <c:v>Outras Receitas Correntes</c:v>
                </c:pt>
                <c:pt idx="12">
                  <c:v>Receitas de Capital</c:v>
                </c:pt>
              </c:strCache>
            </c:strRef>
          </c:cat>
          <c:val>
            <c:numRef>
              <c:f>RECEITA!$B$46:$B$58</c:f>
              <c:numCache>
                <c:formatCode>_(* #,##0.00_);_(* \(#,##0.00\);_(* "-"??_);_(@_)</c:formatCode>
                <c:ptCount val="13"/>
                <c:pt idx="0">
                  <c:v>15.883183964166903</c:v>
                </c:pt>
                <c:pt idx="1">
                  <c:v>1.5934049159352857</c:v>
                </c:pt>
                <c:pt idx="2">
                  <c:v>5.1982426357999945</c:v>
                </c:pt>
                <c:pt idx="3">
                  <c:v>24.098920498045821</c:v>
                </c:pt>
                <c:pt idx="4">
                  <c:v>28.708974055476379</c:v>
                </c:pt>
                <c:pt idx="5">
                  <c:v>3.4286802447847058</c:v>
                </c:pt>
                <c:pt idx="6">
                  <c:v>2.4836727581780926</c:v>
                </c:pt>
                <c:pt idx="7">
                  <c:v>1.2159418918984393</c:v>
                </c:pt>
                <c:pt idx="8">
                  <c:v>0.34213557687348012</c:v>
                </c:pt>
                <c:pt idx="9">
                  <c:v>10.328504976105547</c:v>
                </c:pt>
                <c:pt idx="10">
                  <c:v>1.7796577906477515</c:v>
                </c:pt>
                <c:pt idx="11">
                  <c:v>1.9675421140674738</c:v>
                </c:pt>
                <c:pt idx="12" formatCode="0.00">
                  <c:v>0.17301360359257756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5-4068-8CB5-A34A83DF1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8560080"/>
        <c:axId val="1"/>
      </c:barChart>
      <c:catAx>
        <c:axId val="33856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856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Participação</a:t>
            </a:r>
            <a:r>
              <a:rPr lang="en-US" baseline="0"/>
              <a:t> Relativa</a:t>
            </a:r>
            <a:endParaRPr lang="en-US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'Despesa por Orgao'!$A$34:$A$47</c:f>
              <c:strCache>
                <c:ptCount val="14"/>
                <c:pt idx="0">
                  <c:v>Câmara de Vereadores</c:v>
                </c:pt>
                <c:pt idx="1">
                  <c:v>Gabinete do Prefeito e vice</c:v>
                </c:pt>
                <c:pt idx="2">
                  <c:v>Secretaria de Administração, Fazenda e Planejamento</c:v>
                </c:pt>
                <c:pt idx="3">
                  <c:v>Secretaria de Educação</c:v>
                </c:pt>
                <c:pt idx="4">
                  <c:v>Secretaria de Cultura, Esportes e Turismo</c:v>
                </c:pt>
                <c:pt idx="5">
                  <c:v>Secretaria da Infraestrutura</c:v>
                </c:pt>
                <c:pt idx="6">
                  <c:v>Secretaria da Agricultura, Indústria e Comércio</c:v>
                </c:pt>
                <c:pt idx="7">
                  <c:v>Secretaria de Água, Saneamento Básico e Limpeza Urbana</c:v>
                </c:pt>
                <c:pt idx="8">
                  <c:v>Fundo de Assistência Social</c:v>
                </c:pt>
                <c:pt idx="9">
                  <c:v>Fundo de Saúde</c:v>
                </c:pt>
                <c:pt idx="10">
                  <c:v>Fundo da Infância e Adolescência</c:v>
                </c:pt>
                <c:pt idx="11">
                  <c:v>Fundo Rotativo da Habitação</c:v>
                </c:pt>
                <c:pt idx="12">
                  <c:v>Conselho Tutelar</c:v>
                </c:pt>
                <c:pt idx="13">
                  <c:v>Encargos Gerais</c:v>
                </c:pt>
              </c:strCache>
            </c:strRef>
          </c:cat>
          <c:val>
            <c:numRef>
              <c:f>'Despesa por Orgao'!$B$34:$B$47</c:f>
              <c:numCache>
                <c:formatCode>_(* #,##0.00_);_(* \(#,##0.00\);_(* "-"??_);_(@_)</c:formatCode>
                <c:ptCount val="14"/>
                <c:pt idx="0">
                  <c:v>1.8132901742488554</c:v>
                </c:pt>
                <c:pt idx="1">
                  <c:v>2.8181226677099547</c:v>
                </c:pt>
                <c:pt idx="2">
                  <c:v>9.1310421450804604</c:v>
                </c:pt>
                <c:pt idx="3">
                  <c:v>22.178807203604403</c:v>
                </c:pt>
                <c:pt idx="4">
                  <c:v>3.0193262363105324</c:v>
                </c:pt>
                <c:pt idx="5">
                  <c:v>9.4350845255039406</c:v>
                </c:pt>
                <c:pt idx="6">
                  <c:v>9.6307473014924412</c:v>
                </c:pt>
                <c:pt idx="7">
                  <c:v>8.9679804744096323</c:v>
                </c:pt>
                <c:pt idx="8">
                  <c:v>1.2276006190328976</c:v>
                </c:pt>
                <c:pt idx="9">
                  <c:v>20.695879066505761</c:v>
                </c:pt>
                <c:pt idx="10">
                  <c:v>1.6291593927987888E-2</c:v>
                </c:pt>
                <c:pt idx="11">
                  <c:v>0</c:v>
                </c:pt>
                <c:pt idx="12">
                  <c:v>0.37207007747899595</c:v>
                </c:pt>
                <c:pt idx="13">
                  <c:v>10.693757914694137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9-46AF-B5FA-175434615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3190216"/>
        <c:axId val="1"/>
      </c:barChart>
      <c:catAx>
        <c:axId val="333190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3190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25/05/2023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25/05/2023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38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164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001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442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782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1377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05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81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43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763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83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310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258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132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25/05/2023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m é uma forma decorativa de resumo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>
            <a:off x="5235847" y="-2604865"/>
            <a:ext cx="8948964" cy="12105059"/>
            <a:chOff x="4855953" y="-2833465"/>
            <a:chExt cx="8948964" cy="12105059"/>
          </a:xfrm>
        </p:grpSpPr>
        <p:sp>
          <p:nvSpPr>
            <p:cNvPr id="18" name="Forma Liv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19" name="Forma Liv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20" name="Forma Liv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</p:grpSp>
      <p:sp>
        <p:nvSpPr>
          <p:cNvPr id="24" name="Caixa de texto 23">
            <a:extLst>
              <a:ext uri="{FF2B5EF4-FFF2-40B4-BE49-F238E27FC236}">
                <a16:creationId xmlns:a16="http://schemas.microsoft.com/office/drawing/2014/main" id="{C1165547-DF3A-4694-9097-2BDAF2003713}"/>
              </a:ext>
            </a:extLst>
          </p:cNvPr>
          <p:cNvSpPr txBox="1"/>
          <p:nvPr/>
        </p:nvSpPr>
        <p:spPr>
          <a:xfrm>
            <a:off x="699982" y="1686328"/>
            <a:ext cx="484570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AUDIÊNCIA</a:t>
            </a:r>
          </a:p>
          <a:p>
            <a:pPr rtl="0"/>
            <a:r>
              <a:rPr lang="pt-BR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PÚBLICA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6BBBCB2E-F413-4381-8378-02FDC20EA4F6}"/>
              </a:ext>
            </a:extLst>
          </p:cNvPr>
          <p:cNvSpPr/>
          <p:nvPr/>
        </p:nvSpPr>
        <p:spPr>
          <a:xfrm>
            <a:off x="699982" y="3648940"/>
            <a:ext cx="4395893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AUDIÊNCIA PÚBLICA </a:t>
            </a:r>
            <a:b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DE DEMONSTRAÇÃO E AVALIAÇÃO DO CUMPRIMENTO DAS METAS FISCAIS – </a:t>
            </a:r>
            <a:b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6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latin typeface="Segoe UI" panose="020B0502040204020203" pitchFamily="34" charset="0"/>
                <a:cs typeface="Segoe UI" panose="020B0502040204020203" pitchFamily="34" charset="0"/>
              </a:rPr>
              <a:t>1º QUADRIMESTRE 2023</a:t>
            </a:r>
            <a:endParaRPr lang="pt-BR" sz="16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6" name="Grupo 55" descr="Esta imagem é um ícone de três figuras humanas conectadas. ">
            <a:extLst>
              <a:ext uri="{FF2B5EF4-FFF2-40B4-BE49-F238E27FC236}">
                <a16:creationId xmlns:a16="http://schemas.microsoft.com/office/drawing/2014/main" id="{E56C5C06-BE0B-4D3E-8B77-1A2F0B930590}"/>
              </a:ext>
            </a:extLst>
          </p:cNvPr>
          <p:cNvGrpSpPr/>
          <p:nvPr/>
        </p:nvGrpSpPr>
        <p:grpSpPr>
          <a:xfrm>
            <a:off x="699982" y="823919"/>
            <a:ext cx="569186" cy="530997"/>
            <a:chOff x="-27444701" y="-10180638"/>
            <a:chExt cx="10883901" cy="10153650"/>
          </a:xfrm>
          <a:solidFill>
            <a:schemeClr val="bg1">
              <a:lumMod val="50000"/>
            </a:schemeClr>
          </a:solidFill>
        </p:grpSpPr>
        <p:sp>
          <p:nvSpPr>
            <p:cNvPr id="57" name="Forma Livre 35">
              <a:extLst>
                <a:ext uri="{FF2B5EF4-FFF2-40B4-BE49-F238E27FC236}">
                  <a16:creationId xmlns:a16="http://schemas.microsoft.com/office/drawing/2014/main" id="{D07CC084-C9D4-47CF-9EAD-4A7517F97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69538" y="-10180638"/>
              <a:ext cx="1906588" cy="1978025"/>
            </a:xfrm>
            <a:custGeom>
              <a:avLst/>
              <a:gdLst>
                <a:gd name="T0" fmla="*/ 554 w 639"/>
                <a:gd name="T1" fmla="*/ 327 h 664"/>
                <a:gd name="T2" fmla="*/ 438 w 639"/>
                <a:gd name="T3" fmla="*/ 526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4 w 639"/>
                <a:gd name="T13" fmla="*/ 327 h 664"/>
                <a:gd name="T14" fmla="*/ 638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39 w 639"/>
                <a:gd name="T21" fmla="*/ 200 h 664"/>
                <a:gd name="T22" fmla="*/ 53 w 639"/>
                <a:gd name="T23" fmla="*/ 482 h 664"/>
                <a:gd name="T24" fmla="*/ 407 w 639"/>
                <a:gd name="T25" fmla="*/ 629 h 664"/>
                <a:gd name="T26" fmla="*/ 638 w 639"/>
                <a:gd name="T27" fmla="*/ 327 h 664"/>
                <a:gd name="T28" fmla="*/ 554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4" y="327"/>
                  </a:moveTo>
                  <a:cubicBezTo>
                    <a:pt x="553" y="410"/>
                    <a:pt x="510" y="485"/>
                    <a:pt x="438" y="526"/>
                  </a:cubicBezTo>
                  <a:cubicBezTo>
                    <a:pt x="365" y="569"/>
                    <a:pt x="275" y="564"/>
                    <a:pt x="204" y="521"/>
                  </a:cubicBezTo>
                  <a:cubicBezTo>
                    <a:pt x="133" y="478"/>
                    <a:pt x="94" y="398"/>
                    <a:pt x="97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5"/>
                    <a:pt x="379" y="92"/>
                    <a:pt x="447" y="133"/>
                  </a:cubicBezTo>
                  <a:cubicBezTo>
                    <a:pt x="514" y="174"/>
                    <a:pt x="553" y="249"/>
                    <a:pt x="554" y="327"/>
                  </a:cubicBezTo>
                  <a:cubicBezTo>
                    <a:pt x="555" y="381"/>
                    <a:pt x="639" y="381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0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7" y="629"/>
                  </a:cubicBezTo>
                  <a:cubicBezTo>
                    <a:pt x="543" y="594"/>
                    <a:pt x="637" y="466"/>
                    <a:pt x="638" y="327"/>
                  </a:cubicBezTo>
                  <a:cubicBezTo>
                    <a:pt x="639" y="273"/>
                    <a:pt x="555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8" name="Forma Livre 36">
              <a:extLst>
                <a:ext uri="{FF2B5EF4-FFF2-40B4-BE49-F238E27FC236}">
                  <a16:creationId xmlns:a16="http://schemas.microsoft.com/office/drawing/2014/main" id="{CCAAF87D-704F-4EAD-856F-6E1E38EF6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596600" y="-8610601"/>
              <a:ext cx="3186113" cy="2139950"/>
            </a:xfrm>
            <a:custGeom>
              <a:avLst/>
              <a:gdLst>
                <a:gd name="T0" fmla="*/ 846 w 1068"/>
                <a:gd name="T1" fmla="*/ 102 h 718"/>
                <a:gd name="T2" fmla="*/ 981 w 1068"/>
                <a:gd name="T3" fmla="*/ 330 h 718"/>
                <a:gd name="T4" fmla="*/ 981 w 1068"/>
                <a:gd name="T5" fmla="*/ 480 h 718"/>
                <a:gd name="T6" fmla="*/ 981 w 1068"/>
                <a:gd name="T7" fmla="*/ 559 h 718"/>
                <a:gd name="T8" fmla="*/ 961 w 1068"/>
                <a:gd name="T9" fmla="*/ 618 h 718"/>
                <a:gd name="T10" fmla="*/ 882 w 1068"/>
                <a:gd name="T11" fmla="*/ 634 h 718"/>
                <a:gd name="T12" fmla="*/ 214 w 1068"/>
                <a:gd name="T13" fmla="*/ 634 h 718"/>
                <a:gd name="T14" fmla="*/ 152 w 1068"/>
                <a:gd name="T15" fmla="*/ 634 h 718"/>
                <a:gd name="T16" fmla="*/ 90 w 1068"/>
                <a:gd name="T17" fmla="*/ 571 h 718"/>
                <a:gd name="T18" fmla="*/ 90 w 1068"/>
                <a:gd name="T19" fmla="*/ 524 h 718"/>
                <a:gd name="T20" fmla="*/ 90 w 1068"/>
                <a:gd name="T21" fmla="*/ 355 h 718"/>
                <a:gd name="T22" fmla="*/ 173 w 1068"/>
                <a:gd name="T23" fmla="*/ 144 h 718"/>
                <a:gd name="T24" fmla="*/ 222 w 1068"/>
                <a:gd name="T25" fmla="*/ 104 h 718"/>
                <a:gd name="T26" fmla="*/ 180 w 1068"/>
                <a:gd name="T27" fmla="*/ 31 h 718"/>
                <a:gd name="T28" fmla="*/ 13 w 1068"/>
                <a:gd name="T29" fmla="*/ 277 h 718"/>
                <a:gd name="T30" fmla="*/ 6 w 1068"/>
                <a:gd name="T31" fmla="*/ 448 h 718"/>
                <a:gd name="T32" fmla="*/ 9 w 1068"/>
                <a:gd name="T33" fmla="*/ 604 h 718"/>
                <a:gd name="T34" fmla="*/ 161 w 1068"/>
                <a:gd name="T35" fmla="*/ 718 h 718"/>
                <a:gd name="T36" fmla="*/ 805 w 1068"/>
                <a:gd name="T37" fmla="*/ 718 h 718"/>
                <a:gd name="T38" fmla="*/ 908 w 1068"/>
                <a:gd name="T39" fmla="*/ 718 h 718"/>
                <a:gd name="T40" fmla="*/ 1059 w 1068"/>
                <a:gd name="T41" fmla="*/ 615 h 718"/>
                <a:gd name="T42" fmla="*/ 1065 w 1068"/>
                <a:gd name="T43" fmla="*/ 545 h 718"/>
                <a:gd name="T44" fmla="*/ 1065 w 1068"/>
                <a:gd name="T45" fmla="*/ 456 h 718"/>
                <a:gd name="T46" fmla="*/ 1060 w 1068"/>
                <a:gd name="T47" fmla="*/ 288 h 718"/>
                <a:gd name="T48" fmla="*/ 888 w 1068"/>
                <a:gd name="T49" fmla="*/ 30 h 718"/>
                <a:gd name="T50" fmla="*/ 846 w 1068"/>
                <a:gd name="T51" fmla="*/ 10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8">
                  <a:moveTo>
                    <a:pt x="846" y="102"/>
                  </a:moveTo>
                  <a:cubicBezTo>
                    <a:pt x="924" y="152"/>
                    <a:pt x="975" y="237"/>
                    <a:pt x="981" y="330"/>
                  </a:cubicBezTo>
                  <a:cubicBezTo>
                    <a:pt x="984" y="379"/>
                    <a:pt x="981" y="430"/>
                    <a:pt x="981" y="480"/>
                  </a:cubicBezTo>
                  <a:cubicBezTo>
                    <a:pt x="981" y="506"/>
                    <a:pt x="981" y="533"/>
                    <a:pt x="981" y="559"/>
                  </a:cubicBezTo>
                  <a:cubicBezTo>
                    <a:pt x="981" y="583"/>
                    <a:pt x="978" y="601"/>
                    <a:pt x="961" y="618"/>
                  </a:cubicBezTo>
                  <a:cubicBezTo>
                    <a:pt x="941" y="638"/>
                    <a:pt x="910" y="634"/>
                    <a:pt x="882" y="634"/>
                  </a:cubicBezTo>
                  <a:cubicBezTo>
                    <a:pt x="659" y="634"/>
                    <a:pt x="436" y="634"/>
                    <a:pt x="214" y="634"/>
                  </a:cubicBezTo>
                  <a:cubicBezTo>
                    <a:pt x="193" y="634"/>
                    <a:pt x="173" y="634"/>
                    <a:pt x="152" y="634"/>
                  </a:cubicBezTo>
                  <a:cubicBezTo>
                    <a:pt x="117" y="634"/>
                    <a:pt x="90" y="606"/>
                    <a:pt x="90" y="571"/>
                  </a:cubicBezTo>
                  <a:cubicBezTo>
                    <a:pt x="89" y="556"/>
                    <a:pt x="90" y="540"/>
                    <a:pt x="90" y="524"/>
                  </a:cubicBezTo>
                  <a:cubicBezTo>
                    <a:pt x="90" y="468"/>
                    <a:pt x="90" y="412"/>
                    <a:pt x="90" y="355"/>
                  </a:cubicBezTo>
                  <a:cubicBezTo>
                    <a:pt x="90" y="276"/>
                    <a:pt x="117" y="202"/>
                    <a:pt x="173" y="144"/>
                  </a:cubicBezTo>
                  <a:cubicBezTo>
                    <a:pt x="188" y="129"/>
                    <a:pt x="204" y="116"/>
                    <a:pt x="222" y="104"/>
                  </a:cubicBezTo>
                  <a:cubicBezTo>
                    <a:pt x="267" y="74"/>
                    <a:pt x="225" y="2"/>
                    <a:pt x="180" y="31"/>
                  </a:cubicBezTo>
                  <a:cubicBezTo>
                    <a:pt x="94" y="88"/>
                    <a:pt x="32" y="175"/>
                    <a:pt x="13" y="277"/>
                  </a:cubicBezTo>
                  <a:cubicBezTo>
                    <a:pt x="2" y="333"/>
                    <a:pt x="6" y="391"/>
                    <a:pt x="6" y="448"/>
                  </a:cubicBezTo>
                  <a:cubicBezTo>
                    <a:pt x="6" y="499"/>
                    <a:pt x="0" y="554"/>
                    <a:pt x="9" y="604"/>
                  </a:cubicBezTo>
                  <a:cubicBezTo>
                    <a:pt x="23" y="676"/>
                    <a:pt x="92" y="718"/>
                    <a:pt x="161" y="718"/>
                  </a:cubicBezTo>
                  <a:cubicBezTo>
                    <a:pt x="375" y="718"/>
                    <a:pt x="590" y="718"/>
                    <a:pt x="805" y="718"/>
                  </a:cubicBezTo>
                  <a:cubicBezTo>
                    <a:pt x="839" y="718"/>
                    <a:pt x="873" y="718"/>
                    <a:pt x="908" y="718"/>
                  </a:cubicBezTo>
                  <a:cubicBezTo>
                    <a:pt x="977" y="718"/>
                    <a:pt x="1035" y="682"/>
                    <a:pt x="1059" y="615"/>
                  </a:cubicBezTo>
                  <a:cubicBezTo>
                    <a:pt x="1066" y="593"/>
                    <a:pt x="1065" y="568"/>
                    <a:pt x="1065" y="545"/>
                  </a:cubicBezTo>
                  <a:cubicBezTo>
                    <a:pt x="1065" y="515"/>
                    <a:pt x="1065" y="486"/>
                    <a:pt x="1065" y="456"/>
                  </a:cubicBezTo>
                  <a:cubicBezTo>
                    <a:pt x="1065" y="400"/>
                    <a:pt x="1068" y="344"/>
                    <a:pt x="1060" y="288"/>
                  </a:cubicBezTo>
                  <a:cubicBezTo>
                    <a:pt x="1045" y="182"/>
                    <a:pt x="978" y="87"/>
                    <a:pt x="888" y="30"/>
                  </a:cubicBezTo>
                  <a:cubicBezTo>
                    <a:pt x="843" y="0"/>
                    <a:pt x="801" y="73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59" name="Forma Livre 37">
              <a:extLst>
                <a:ext uri="{FF2B5EF4-FFF2-40B4-BE49-F238E27FC236}">
                  <a16:creationId xmlns:a16="http://schemas.microsoft.com/office/drawing/2014/main" id="{1CD5CE15-C404-4DA1-AC79-7FCD7E387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6819225" y="-3736976"/>
              <a:ext cx="1903413" cy="1978025"/>
            </a:xfrm>
            <a:custGeom>
              <a:avLst/>
              <a:gdLst>
                <a:gd name="T0" fmla="*/ 554 w 638"/>
                <a:gd name="T1" fmla="*/ 327 h 664"/>
                <a:gd name="T2" fmla="*/ 437 w 638"/>
                <a:gd name="T3" fmla="*/ 527 h 664"/>
                <a:gd name="T4" fmla="*/ 203 w 638"/>
                <a:gd name="T5" fmla="*/ 521 h 664"/>
                <a:gd name="T6" fmla="*/ 96 w 638"/>
                <a:gd name="T7" fmla="*/ 316 h 664"/>
                <a:gd name="T8" fmla="*/ 222 w 638"/>
                <a:gd name="T9" fmla="*/ 123 h 664"/>
                <a:gd name="T10" fmla="*/ 446 w 638"/>
                <a:gd name="T11" fmla="*/ 133 h 664"/>
                <a:gd name="T12" fmla="*/ 554 w 638"/>
                <a:gd name="T13" fmla="*/ 327 h 664"/>
                <a:gd name="T14" fmla="*/ 638 w 638"/>
                <a:gd name="T15" fmla="*/ 327 h 664"/>
                <a:gd name="T16" fmla="*/ 519 w 638"/>
                <a:gd name="T17" fmla="*/ 82 h 664"/>
                <a:gd name="T18" fmla="*/ 244 w 638"/>
                <a:gd name="T19" fmla="*/ 25 h 664"/>
                <a:gd name="T20" fmla="*/ 39 w 638"/>
                <a:gd name="T21" fmla="*/ 201 h 664"/>
                <a:gd name="T22" fmla="*/ 53 w 638"/>
                <a:gd name="T23" fmla="*/ 482 h 664"/>
                <a:gd name="T24" fmla="*/ 406 w 638"/>
                <a:gd name="T25" fmla="*/ 630 h 664"/>
                <a:gd name="T26" fmla="*/ 638 w 638"/>
                <a:gd name="T27" fmla="*/ 327 h 664"/>
                <a:gd name="T28" fmla="*/ 554 w 638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8" h="664">
                  <a:moveTo>
                    <a:pt x="554" y="327"/>
                  </a:moveTo>
                  <a:cubicBezTo>
                    <a:pt x="553" y="410"/>
                    <a:pt x="509" y="485"/>
                    <a:pt x="437" y="527"/>
                  </a:cubicBezTo>
                  <a:cubicBezTo>
                    <a:pt x="365" y="569"/>
                    <a:pt x="274" y="564"/>
                    <a:pt x="203" y="521"/>
                  </a:cubicBezTo>
                  <a:cubicBezTo>
                    <a:pt x="133" y="478"/>
                    <a:pt x="94" y="398"/>
                    <a:pt x="96" y="316"/>
                  </a:cubicBezTo>
                  <a:cubicBezTo>
                    <a:pt x="99" y="234"/>
                    <a:pt x="150" y="161"/>
                    <a:pt x="222" y="123"/>
                  </a:cubicBezTo>
                  <a:cubicBezTo>
                    <a:pt x="292" y="86"/>
                    <a:pt x="379" y="92"/>
                    <a:pt x="446" y="133"/>
                  </a:cubicBezTo>
                  <a:cubicBezTo>
                    <a:pt x="514" y="174"/>
                    <a:pt x="553" y="250"/>
                    <a:pt x="554" y="327"/>
                  </a:cubicBezTo>
                  <a:cubicBezTo>
                    <a:pt x="554" y="381"/>
                    <a:pt x="638" y="382"/>
                    <a:pt x="638" y="327"/>
                  </a:cubicBezTo>
                  <a:cubicBezTo>
                    <a:pt x="637" y="232"/>
                    <a:pt x="594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6" y="116"/>
                    <a:pt x="39" y="201"/>
                  </a:cubicBezTo>
                  <a:cubicBezTo>
                    <a:pt x="0" y="292"/>
                    <a:pt x="5" y="395"/>
                    <a:pt x="53" y="482"/>
                  </a:cubicBezTo>
                  <a:cubicBezTo>
                    <a:pt x="122" y="606"/>
                    <a:pt x="271" y="664"/>
                    <a:pt x="406" y="630"/>
                  </a:cubicBezTo>
                  <a:cubicBezTo>
                    <a:pt x="542" y="595"/>
                    <a:pt x="636" y="466"/>
                    <a:pt x="638" y="327"/>
                  </a:cubicBezTo>
                  <a:cubicBezTo>
                    <a:pt x="638" y="273"/>
                    <a:pt x="554" y="273"/>
                    <a:pt x="554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60" name="Forma Livre 38">
              <a:extLst>
                <a:ext uri="{FF2B5EF4-FFF2-40B4-BE49-F238E27FC236}">
                  <a16:creationId xmlns:a16="http://schemas.microsoft.com/office/drawing/2014/main" id="{B3EDC5DA-BD5A-4D94-9EF8-995AD67F8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444701" y="-2163763"/>
              <a:ext cx="3182938" cy="2136775"/>
            </a:xfrm>
            <a:custGeom>
              <a:avLst/>
              <a:gdLst>
                <a:gd name="T0" fmla="*/ 846 w 1067"/>
                <a:gd name="T1" fmla="*/ 102 h 717"/>
                <a:gd name="T2" fmla="*/ 980 w 1067"/>
                <a:gd name="T3" fmla="*/ 329 h 717"/>
                <a:gd name="T4" fmla="*/ 981 w 1067"/>
                <a:gd name="T5" fmla="*/ 479 h 717"/>
                <a:gd name="T6" fmla="*/ 981 w 1067"/>
                <a:gd name="T7" fmla="*/ 558 h 717"/>
                <a:gd name="T8" fmla="*/ 961 w 1067"/>
                <a:gd name="T9" fmla="*/ 617 h 717"/>
                <a:gd name="T10" fmla="*/ 882 w 1067"/>
                <a:gd name="T11" fmla="*/ 633 h 717"/>
                <a:gd name="T12" fmla="*/ 213 w 1067"/>
                <a:gd name="T13" fmla="*/ 633 h 717"/>
                <a:gd name="T14" fmla="*/ 152 w 1067"/>
                <a:gd name="T15" fmla="*/ 633 h 717"/>
                <a:gd name="T16" fmla="*/ 89 w 1067"/>
                <a:gd name="T17" fmla="*/ 571 h 717"/>
                <a:gd name="T18" fmla="*/ 89 w 1067"/>
                <a:gd name="T19" fmla="*/ 523 h 717"/>
                <a:gd name="T20" fmla="*/ 89 w 1067"/>
                <a:gd name="T21" fmla="*/ 355 h 717"/>
                <a:gd name="T22" fmla="*/ 172 w 1067"/>
                <a:gd name="T23" fmla="*/ 144 h 717"/>
                <a:gd name="T24" fmla="*/ 222 w 1067"/>
                <a:gd name="T25" fmla="*/ 103 h 717"/>
                <a:gd name="T26" fmla="*/ 179 w 1067"/>
                <a:gd name="T27" fmla="*/ 31 h 717"/>
                <a:gd name="T28" fmla="*/ 12 w 1067"/>
                <a:gd name="T29" fmla="*/ 276 h 717"/>
                <a:gd name="T30" fmla="*/ 5 w 1067"/>
                <a:gd name="T31" fmla="*/ 447 h 717"/>
                <a:gd name="T32" fmla="*/ 9 w 1067"/>
                <a:gd name="T33" fmla="*/ 604 h 717"/>
                <a:gd name="T34" fmla="*/ 161 w 1067"/>
                <a:gd name="T35" fmla="*/ 717 h 717"/>
                <a:gd name="T36" fmla="*/ 804 w 1067"/>
                <a:gd name="T37" fmla="*/ 717 h 717"/>
                <a:gd name="T38" fmla="*/ 907 w 1067"/>
                <a:gd name="T39" fmla="*/ 717 h 717"/>
                <a:gd name="T40" fmla="*/ 1058 w 1067"/>
                <a:gd name="T41" fmla="*/ 614 h 717"/>
                <a:gd name="T42" fmla="*/ 1065 w 1067"/>
                <a:gd name="T43" fmla="*/ 544 h 717"/>
                <a:gd name="T44" fmla="*/ 1065 w 1067"/>
                <a:gd name="T45" fmla="*/ 455 h 717"/>
                <a:gd name="T46" fmla="*/ 1060 w 1067"/>
                <a:gd name="T47" fmla="*/ 287 h 717"/>
                <a:gd name="T48" fmla="*/ 888 w 1067"/>
                <a:gd name="T49" fmla="*/ 29 h 717"/>
                <a:gd name="T50" fmla="*/ 846 w 1067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7" h="717">
                  <a:moveTo>
                    <a:pt x="846" y="102"/>
                  </a:moveTo>
                  <a:cubicBezTo>
                    <a:pt x="924" y="152"/>
                    <a:pt x="974" y="236"/>
                    <a:pt x="980" y="329"/>
                  </a:cubicBezTo>
                  <a:cubicBezTo>
                    <a:pt x="983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0" y="637"/>
                    <a:pt x="910" y="633"/>
                    <a:pt x="882" y="633"/>
                  </a:cubicBezTo>
                  <a:cubicBezTo>
                    <a:pt x="659" y="633"/>
                    <a:pt x="436" y="633"/>
                    <a:pt x="213" y="633"/>
                  </a:cubicBezTo>
                  <a:cubicBezTo>
                    <a:pt x="193" y="633"/>
                    <a:pt x="172" y="633"/>
                    <a:pt x="152" y="633"/>
                  </a:cubicBezTo>
                  <a:cubicBezTo>
                    <a:pt x="117" y="633"/>
                    <a:pt x="90" y="605"/>
                    <a:pt x="89" y="571"/>
                  </a:cubicBezTo>
                  <a:cubicBezTo>
                    <a:pt x="89" y="555"/>
                    <a:pt x="89" y="539"/>
                    <a:pt x="89" y="523"/>
                  </a:cubicBezTo>
                  <a:cubicBezTo>
                    <a:pt x="89" y="467"/>
                    <a:pt x="89" y="411"/>
                    <a:pt x="89" y="355"/>
                  </a:cubicBezTo>
                  <a:cubicBezTo>
                    <a:pt x="89" y="275"/>
                    <a:pt x="117" y="201"/>
                    <a:pt x="172" y="144"/>
                  </a:cubicBezTo>
                  <a:cubicBezTo>
                    <a:pt x="187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79" y="31"/>
                  </a:cubicBezTo>
                  <a:cubicBezTo>
                    <a:pt x="93" y="87"/>
                    <a:pt x="32" y="174"/>
                    <a:pt x="12" y="276"/>
                  </a:cubicBezTo>
                  <a:cubicBezTo>
                    <a:pt x="1" y="332"/>
                    <a:pt x="5" y="391"/>
                    <a:pt x="5" y="447"/>
                  </a:cubicBezTo>
                  <a:cubicBezTo>
                    <a:pt x="5" y="498"/>
                    <a:pt x="0" y="553"/>
                    <a:pt x="9" y="604"/>
                  </a:cubicBezTo>
                  <a:cubicBezTo>
                    <a:pt x="22" y="675"/>
                    <a:pt x="92" y="717"/>
                    <a:pt x="161" y="717"/>
                  </a:cubicBezTo>
                  <a:cubicBezTo>
                    <a:pt x="375" y="717"/>
                    <a:pt x="590" y="717"/>
                    <a:pt x="804" y="717"/>
                  </a:cubicBezTo>
                  <a:cubicBezTo>
                    <a:pt x="839" y="717"/>
                    <a:pt x="873" y="717"/>
                    <a:pt x="907" y="717"/>
                  </a:cubicBezTo>
                  <a:cubicBezTo>
                    <a:pt x="977" y="717"/>
                    <a:pt x="1035" y="681"/>
                    <a:pt x="1058" y="614"/>
                  </a:cubicBezTo>
                  <a:cubicBezTo>
                    <a:pt x="1066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7" y="343"/>
                    <a:pt x="1060" y="287"/>
                  </a:cubicBezTo>
                  <a:cubicBezTo>
                    <a:pt x="1045" y="181"/>
                    <a:pt x="977" y="86"/>
                    <a:pt x="888" y="29"/>
                  </a:cubicBezTo>
                  <a:cubicBezTo>
                    <a:pt x="842" y="0"/>
                    <a:pt x="800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4" name="Forma Livre 39">
              <a:extLst>
                <a:ext uri="{FF2B5EF4-FFF2-40B4-BE49-F238E27FC236}">
                  <a16:creationId xmlns:a16="http://schemas.microsoft.com/office/drawing/2014/main" id="{F9DCB288-7675-41B6-9E88-9068BFDC0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1438" y="-3736976"/>
              <a:ext cx="1906588" cy="1978025"/>
            </a:xfrm>
            <a:custGeom>
              <a:avLst/>
              <a:gdLst>
                <a:gd name="T0" fmla="*/ 555 w 639"/>
                <a:gd name="T1" fmla="*/ 327 h 664"/>
                <a:gd name="T2" fmla="*/ 438 w 639"/>
                <a:gd name="T3" fmla="*/ 527 h 664"/>
                <a:gd name="T4" fmla="*/ 204 w 639"/>
                <a:gd name="T5" fmla="*/ 521 h 664"/>
                <a:gd name="T6" fmla="*/ 97 w 639"/>
                <a:gd name="T7" fmla="*/ 316 h 664"/>
                <a:gd name="T8" fmla="*/ 222 w 639"/>
                <a:gd name="T9" fmla="*/ 123 h 664"/>
                <a:gd name="T10" fmla="*/ 447 w 639"/>
                <a:gd name="T11" fmla="*/ 133 h 664"/>
                <a:gd name="T12" fmla="*/ 555 w 639"/>
                <a:gd name="T13" fmla="*/ 327 h 664"/>
                <a:gd name="T14" fmla="*/ 639 w 639"/>
                <a:gd name="T15" fmla="*/ 327 h 664"/>
                <a:gd name="T16" fmla="*/ 519 w 639"/>
                <a:gd name="T17" fmla="*/ 82 h 664"/>
                <a:gd name="T18" fmla="*/ 244 w 639"/>
                <a:gd name="T19" fmla="*/ 25 h 664"/>
                <a:gd name="T20" fmla="*/ 40 w 639"/>
                <a:gd name="T21" fmla="*/ 201 h 664"/>
                <a:gd name="T22" fmla="*/ 54 w 639"/>
                <a:gd name="T23" fmla="*/ 482 h 664"/>
                <a:gd name="T24" fmla="*/ 407 w 639"/>
                <a:gd name="T25" fmla="*/ 630 h 664"/>
                <a:gd name="T26" fmla="*/ 639 w 639"/>
                <a:gd name="T27" fmla="*/ 327 h 664"/>
                <a:gd name="T28" fmla="*/ 555 w 639"/>
                <a:gd name="T29" fmla="*/ 327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9" h="664">
                  <a:moveTo>
                    <a:pt x="555" y="327"/>
                  </a:moveTo>
                  <a:cubicBezTo>
                    <a:pt x="554" y="410"/>
                    <a:pt x="510" y="485"/>
                    <a:pt x="438" y="527"/>
                  </a:cubicBezTo>
                  <a:cubicBezTo>
                    <a:pt x="366" y="569"/>
                    <a:pt x="275" y="564"/>
                    <a:pt x="204" y="521"/>
                  </a:cubicBezTo>
                  <a:cubicBezTo>
                    <a:pt x="133" y="478"/>
                    <a:pt x="95" y="398"/>
                    <a:pt x="97" y="316"/>
                  </a:cubicBezTo>
                  <a:cubicBezTo>
                    <a:pt x="100" y="234"/>
                    <a:pt x="151" y="161"/>
                    <a:pt x="222" y="123"/>
                  </a:cubicBezTo>
                  <a:cubicBezTo>
                    <a:pt x="293" y="86"/>
                    <a:pt x="380" y="92"/>
                    <a:pt x="447" y="133"/>
                  </a:cubicBezTo>
                  <a:cubicBezTo>
                    <a:pt x="514" y="174"/>
                    <a:pt x="554" y="250"/>
                    <a:pt x="555" y="327"/>
                  </a:cubicBezTo>
                  <a:cubicBezTo>
                    <a:pt x="555" y="381"/>
                    <a:pt x="639" y="382"/>
                    <a:pt x="639" y="327"/>
                  </a:cubicBezTo>
                  <a:cubicBezTo>
                    <a:pt x="638" y="232"/>
                    <a:pt x="595" y="141"/>
                    <a:pt x="519" y="82"/>
                  </a:cubicBezTo>
                  <a:cubicBezTo>
                    <a:pt x="441" y="21"/>
                    <a:pt x="340" y="0"/>
                    <a:pt x="244" y="25"/>
                  </a:cubicBezTo>
                  <a:cubicBezTo>
                    <a:pt x="154" y="48"/>
                    <a:pt x="77" y="116"/>
                    <a:pt x="40" y="201"/>
                  </a:cubicBezTo>
                  <a:cubicBezTo>
                    <a:pt x="0" y="292"/>
                    <a:pt x="5" y="395"/>
                    <a:pt x="54" y="482"/>
                  </a:cubicBezTo>
                  <a:cubicBezTo>
                    <a:pt x="123" y="606"/>
                    <a:pt x="272" y="664"/>
                    <a:pt x="407" y="630"/>
                  </a:cubicBezTo>
                  <a:cubicBezTo>
                    <a:pt x="543" y="595"/>
                    <a:pt x="637" y="466"/>
                    <a:pt x="639" y="327"/>
                  </a:cubicBezTo>
                  <a:cubicBezTo>
                    <a:pt x="639" y="273"/>
                    <a:pt x="555" y="273"/>
                    <a:pt x="555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5" name="Forma Livre 40">
              <a:extLst>
                <a:ext uri="{FF2B5EF4-FFF2-40B4-BE49-F238E27FC236}">
                  <a16:creationId xmlns:a16="http://schemas.microsoft.com/office/drawing/2014/main" id="{9ABAA1E3-5A43-4715-8E36-58674814B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746913" y="-2163763"/>
              <a:ext cx="3186113" cy="2136775"/>
            </a:xfrm>
            <a:custGeom>
              <a:avLst/>
              <a:gdLst>
                <a:gd name="T0" fmla="*/ 846 w 1068"/>
                <a:gd name="T1" fmla="*/ 102 h 717"/>
                <a:gd name="T2" fmla="*/ 981 w 1068"/>
                <a:gd name="T3" fmla="*/ 329 h 717"/>
                <a:gd name="T4" fmla="*/ 981 w 1068"/>
                <a:gd name="T5" fmla="*/ 479 h 717"/>
                <a:gd name="T6" fmla="*/ 981 w 1068"/>
                <a:gd name="T7" fmla="*/ 558 h 717"/>
                <a:gd name="T8" fmla="*/ 961 w 1068"/>
                <a:gd name="T9" fmla="*/ 617 h 717"/>
                <a:gd name="T10" fmla="*/ 882 w 1068"/>
                <a:gd name="T11" fmla="*/ 633 h 717"/>
                <a:gd name="T12" fmla="*/ 214 w 1068"/>
                <a:gd name="T13" fmla="*/ 633 h 717"/>
                <a:gd name="T14" fmla="*/ 153 w 1068"/>
                <a:gd name="T15" fmla="*/ 633 h 717"/>
                <a:gd name="T16" fmla="*/ 90 w 1068"/>
                <a:gd name="T17" fmla="*/ 571 h 717"/>
                <a:gd name="T18" fmla="*/ 90 w 1068"/>
                <a:gd name="T19" fmla="*/ 523 h 717"/>
                <a:gd name="T20" fmla="*/ 90 w 1068"/>
                <a:gd name="T21" fmla="*/ 355 h 717"/>
                <a:gd name="T22" fmla="*/ 173 w 1068"/>
                <a:gd name="T23" fmla="*/ 144 h 717"/>
                <a:gd name="T24" fmla="*/ 222 w 1068"/>
                <a:gd name="T25" fmla="*/ 103 h 717"/>
                <a:gd name="T26" fmla="*/ 180 w 1068"/>
                <a:gd name="T27" fmla="*/ 31 h 717"/>
                <a:gd name="T28" fmla="*/ 13 w 1068"/>
                <a:gd name="T29" fmla="*/ 276 h 717"/>
                <a:gd name="T30" fmla="*/ 6 w 1068"/>
                <a:gd name="T31" fmla="*/ 447 h 717"/>
                <a:gd name="T32" fmla="*/ 10 w 1068"/>
                <a:gd name="T33" fmla="*/ 604 h 717"/>
                <a:gd name="T34" fmla="*/ 161 w 1068"/>
                <a:gd name="T35" fmla="*/ 717 h 717"/>
                <a:gd name="T36" fmla="*/ 805 w 1068"/>
                <a:gd name="T37" fmla="*/ 717 h 717"/>
                <a:gd name="T38" fmla="*/ 908 w 1068"/>
                <a:gd name="T39" fmla="*/ 717 h 717"/>
                <a:gd name="T40" fmla="*/ 1059 w 1068"/>
                <a:gd name="T41" fmla="*/ 614 h 717"/>
                <a:gd name="T42" fmla="*/ 1065 w 1068"/>
                <a:gd name="T43" fmla="*/ 544 h 717"/>
                <a:gd name="T44" fmla="*/ 1065 w 1068"/>
                <a:gd name="T45" fmla="*/ 455 h 717"/>
                <a:gd name="T46" fmla="*/ 1060 w 1068"/>
                <a:gd name="T47" fmla="*/ 287 h 717"/>
                <a:gd name="T48" fmla="*/ 889 w 1068"/>
                <a:gd name="T49" fmla="*/ 29 h 717"/>
                <a:gd name="T50" fmla="*/ 846 w 1068"/>
                <a:gd name="T51" fmla="*/ 102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68" h="717">
                  <a:moveTo>
                    <a:pt x="846" y="102"/>
                  </a:moveTo>
                  <a:cubicBezTo>
                    <a:pt x="924" y="152"/>
                    <a:pt x="975" y="236"/>
                    <a:pt x="981" y="329"/>
                  </a:cubicBezTo>
                  <a:cubicBezTo>
                    <a:pt x="984" y="379"/>
                    <a:pt x="981" y="429"/>
                    <a:pt x="981" y="479"/>
                  </a:cubicBezTo>
                  <a:cubicBezTo>
                    <a:pt x="981" y="505"/>
                    <a:pt x="981" y="532"/>
                    <a:pt x="981" y="558"/>
                  </a:cubicBezTo>
                  <a:cubicBezTo>
                    <a:pt x="981" y="582"/>
                    <a:pt x="978" y="600"/>
                    <a:pt x="961" y="617"/>
                  </a:cubicBezTo>
                  <a:cubicBezTo>
                    <a:pt x="941" y="637"/>
                    <a:pt x="911" y="633"/>
                    <a:pt x="882" y="633"/>
                  </a:cubicBezTo>
                  <a:cubicBezTo>
                    <a:pt x="659" y="633"/>
                    <a:pt x="437" y="633"/>
                    <a:pt x="214" y="633"/>
                  </a:cubicBezTo>
                  <a:cubicBezTo>
                    <a:pt x="193" y="633"/>
                    <a:pt x="173" y="633"/>
                    <a:pt x="153" y="633"/>
                  </a:cubicBezTo>
                  <a:cubicBezTo>
                    <a:pt x="118" y="633"/>
                    <a:pt x="91" y="605"/>
                    <a:pt x="90" y="571"/>
                  </a:cubicBezTo>
                  <a:cubicBezTo>
                    <a:pt x="89" y="555"/>
                    <a:pt x="90" y="539"/>
                    <a:pt x="90" y="523"/>
                  </a:cubicBezTo>
                  <a:cubicBezTo>
                    <a:pt x="90" y="467"/>
                    <a:pt x="90" y="411"/>
                    <a:pt x="90" y="355"/>
                  </a:cubicBezTo>
                  <a:cubicBezTo>
                    <a:pt x="90" y="275"/>
                    <a:pt x="117" y="201"/>
                    <a:pt x="173" y="144"/>
                  </a:cubicBezTo>
                  <a:cubicBezTo>
                    <a:pt x="188" y="128"/>
                    <a:pt x="204" y="115"/>
                    <a:pt x="222" y="103"/>
                  </a:cubicBezTo>
                  <a:cubicBezTo>
                    <a:pt x="267" y="74"/>
                    <a:pt x="225" y="1"/>
                    <a:pt x="180" y="31"/>
                  </a:cubicBezTo>
                  <a:cubicBezTo>
                    <a:pt x="94" y="87"/>
                    <a:pt x="32" y="174"/>
                    <a:pt x="13" y="276"/>
                  </a:cubicBezTo>
                  <a:cubicBezTo>
                    <a:pt x="2" y="332"/>
                    <a:pt x="6" y="391"/>
                    <a:pt x="6" y="447"/>
                  </a:cubicBezTo>
                  <a:cubicBezTo>
                    <a:pt x="6" y="498"/>
                    <a:pt x="0" y="553"/>
                    <a:pt x="10" y="604"/>
                  </a:cubicBezTo>
                  <a:cubicBezTo>
                    <a:pt x="23" y="675"/>
                    <a:pt x="93" y="717"/>
                    <a:pt x="161" y="717"/>
                  </a:cubicBezTo>
                  <a:cubicBezTo>
                    <a:pt x="376" y="717"/>
                    <a:pt x="590" y="717"/>
                    <a:pt x="805" y="717"/>
                  </a:cubicBezTo>
                  <a:cubicBezTo>
                    <a:pt x="839" y="717"/>
                    <a:pt x="874" y="717"/>
                    <a:pt x="908" y="717"/>
                  </a:cubicBezTo>
                  <a:cubicBezTo>
                    <a:pt x="978" y="717"/>
                    <a:pt x="1036" y="681"/>
                    <a:pt x="1059" y="614"/>
                  </a:cubicBezTo>
                  <a:cubicBezTo>
                    <a:pt x="1067" y="592"/>
                    <a:pt x="1065" y="568"/>
                    <a:pt x="1065" y="544"/>
                  </a:cubicBezTo>
                  <a:cubicBezTo>
                    <a:pt x="1065" y="515"/>
                    <a:pt x="1065" y="485"/>
                    <a:pt x="1065" y="455"/>
                  </a:cubicBezTo>
                  <a:cubicBezTo>
                    <a:pt x="1065" y="399"/>
                    <a:pt x="1068" y="343"/>
                    <a:pt x="1060" y="287"/>
                  </a:cubicBezTo>
                  <a:cubicBezTo>
                    <a:pt x="1046" y="181"/>
                    <a:pt x="978" y="86"/>
                    <a:pt x="889" y="29"/>
                  </a:cubicBezTo>
                  <a:cubicBezTo>
                    <a:pt x="843" y="0"/>
                    <a:pt x="801" y="72"/>
                    <a:pt x="846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6" name="Forma Livre 41">
              <a:extLst>
                <a:ext uri="{FF2B5EF4-FFF2-40B4-BE49-F238E27FC236}">
                  <a16:creationId xmlns:a16="http://schemas.microsoft.com/office/drawing/2014/main" id="{EA6EC370-AE96-4357-86E0-93B6C20D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20225" y="-5770563"/>
              <a:ext cx="250825" cy="2101850"/>
            </a:xfrm>
            <a:custGeom>
              <a:avLst/>
              <a:gdLst>
                <a:gd name="T0" fmla="*/ 0 w 84"/>
                <a:gd name="T1" fmla="*/ 54 h 705"/>
                <a:gd name="T2" fmla="*/ 0 w 84"/>
                <a:gd name="T3" fmla="*/ 631 h 705"/>
                <a:gd name="T4" fmla="*/ 0 w 84"/>
                <a:gd name="T5" fmla="*/ 650 h 705"/>
                <a:gd name="T6" fmla="*/ 84 w 84"/>
                <a:gd name="T7" fmla="*/ 650 h 705"/>
                <a:gd name="T8" fmla="*/ 84 w 84"/>
                <a:gd name="T9" fmla="*/ 73 h 705"/>
                <a:gd name="T10" fmla="*/ 84 w 84"/>
                <a:gd name="T11" fmla="*/ 54 h 705"/>
                <a:gd name="T12" fmla="*/ 0 w 84"/>
                <a:gd name="T13" fmla="*/ 54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05">
                  <a:moveTo>
                    <a:pt x="0" y="54"/>
                  </a:moveTo>
                  <a:cubicBezTo>
                    <a:pt x="0" y="247"/>
                    <a:pt x="0" y="439"/>
                    <a:pt x="0" y="631"/>
                  </a:cubicBezTo>
                  <a:cubicBezTo>
                    <a:pt x="0" y="638"/>
                    <a:pt x="0" y="644"/>
                    <a:pt x="0" y="650"/>
                  </a:cubicBezTo>
                  <a:cubicBezTo>
                    <a:pt x="0" y="705"/>
                    <a:pt x="84" y="705"/>
                    <a:pt x="84" y="650"/>
                  </a:cubicBezTo>
                  <a:cubicBezTo>
                    <a:pt x="84" y="458"/>
                    <a:pt x="84" y="266"/>
                    <a:pt x="84" y="73"/>
                  </a:cubicBezTo>
                  <a:cubicBezTo>
                    <a:pt x="84" y="67"/>
                    <a:pt x="84" y="61"/>
                    <a:pt x="84" y="54"/>
                  </a:cubicBezTo>
                  <a:cubicBezTo>
                    <a:pt x="84" y="0"/>
                    <a:pt x="0" y="0"/>
                    <a:pt x="0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7" name="Forma livre 42">
              <a:extLst>
                <a:ext uri="{FF2B5EF4-FFF2-40B4-BE49-F238E27FC236}">
                  <a16:creationId xmlns:a16="http://schemas.microsoft.com/office/drawing/2014/main" id="{5368DFC5-02C5-4946-A452-2652C5D14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742650" y="-4017963"/>
              <a:ext cx="1944688" cy="1266825"/>
            </a:xfrm>
            <a:custGeom>
              <a:avLst/>
              <a:gdLst>
                <a:gd name="T0" fmla="*/ 89 w 652"/>
                <a:gd name="T1" fmla="*/ 398 h 425"/>
                <a:gd name="T2" fmla="*/ 589 w 652"/>
                <a:gd name="T3" fmla="*/ 109 h 425"/>
                <a:gd name="T4" fmla="*/ 605 w 652"/>
                <a:gd name="T5" fmla="*/ 100 h 425"/>
                <a:gd name="T6" fmla="*/ 563 w 652"/>
                <a:gd name="T7" fmla="*/ 27 h 425"/>
                <a:gd name="T8" fmla="*/ 63 w 652"/>
                <a:gd name="T9" fmla="*/ 316 h 425"/>
                <a:gd name="T10" fmla="*/ 47 w 652"/>
                <a:gd name="T11" fmla="*/ 325 h 425"/>
                <a:gd name="T12" fmla="*/ 89 w 652"/>
                <a:gd name="T13" fmla="*/ 3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89" y="398"/>
                  </a:moveTo>
                  <a:cubicBezTo>
                    <a:pt x="256" y="302"/>
                    <a:pt x="422" y="205"/>
                    <a:pt x="589" y="109"/>
                  </a:cubicBezTo>
                  <a:cubicBezTo>
                    <a:pt x="594" y="106"/>
                    <a:pt x="600" y="103"/>
                    <a:pt x="605" y="100"/>
                  </a:cubicBezTo>
                  <a:cubicBezTo>
                    <a:pt x="652" y="73"/>
                    <a:pt x="610" y="0"/>
                    <a:pt x="563" y="27"/>
                  </a:cubicBezTo>
                  <a:cubicBezTo>
                    <a:pt x="396" y="123"/>
                    <a:pt x="230" y="219"/>
                    <a:pt x="63" y="316"/>
                  </a:cubicBezTo>
                  <a:cubicBezTo>
                    <a:pt x="58" y="319"/>
                    <a:pt x="52" y="322"/>
                    <a:pt x="47" y="325"/>
                  </a:cubicBezTo>
                  <a:cubicBezTo>
                    <a:pt x="0" y="352"/>
                    <a:pt x="42" y="425"/>
                    <a:pt x="89" y="3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  <p:sp>
          <p:nvSpPr>
            <p:cNvPr id="78" name="Forma Livre 43">
              <a:extLst>
                <a:ext uri="{FF2B5EF4-FFF2-40B4-BE49-F238E27FC236}">
                  <a16:creationId xmlns:a16="http://schemas.microsoft.com/office/drawing/2014/main" id="{8580222D-9DD6-41E9-912C-179A6E105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191663" y="-4017963"/>
              <a:ext cx="1946275" cy="1266825"/>
            </a:xfrm>
            <a:custGeom>
              <a:avLst/>
              <a:gdLst>
                <a:gd name="T0" fmla="*/ 605 w 652"/>
                <a:gd name="T1" fmla="*/ 325 h 425"/>
                <a:gd name="T2" fmla="*/ 106 w 652"/>
                <a:gd name="T3" fmla="*/ 37 h 425"/>
                <a:gd name="T4" fmla="*/ 89 w 652"/>
                <a:gd name="T5" fmla="*/ 27 h 425"/>
                <a:gd name="T6" fmla="*/ 47 w 652"/>
                <a:gd name="T7" fmla="*/ 100 h 425"/>
                <a:gd name="T8" fmla="*/ 546 w 652"/>
                <a:gd name="T9" fmla="*/ 388 h 425"/>
                <a:gd name="T10" fmla="*/ 563 w 652"/>
                <a:gd name="T11" fmla="*/ 398 h 425"/>
                <a:gd name="T12" fmla="*/ 605 w 652"/>
                <a:gd name="T13" fmla="*/ 32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2" h="425">
                  <a:moveTo>
                    <a:pt x="605" y="325"/>
                  </a:moveTo>
                  <a:cubicBezTo>
                    <a:pt x="439" y="229"/>
                    <a:pt x="272" y="133"/>
                    <a:pt x="106" y="37"/>
                  </a:cubicBezTo>
                  <a:cubicBezTo>
                    <a:pt x="100" y="33"/>
                    <a:pt x="95" y="30"/>
                    <a:pt x="89" y="27"/>
                  </a:cubicBezTo>
                  <a:cubicBezTo>
                    <a:pt x="42" y="0"/>
                    <a:pt x="0" y="73"/>
                    <a:pt x="47" y="100"/>
                  </a:cubicBezTo>
                  <a:cubicBezTo>
                    <a:pt x="213" y="196"/>
                    <a:pt x="380" y="292"/>
                    <a:pt x="546" y="388"/>
                  </a:cubicBezTo>
                  <a:cubicBezTo>
                    <a:pt x="552" y="391"/>
                    <a:pt x="557" y="395"/>
                    <a:pt x="563" y="398"/>
                  </a:cubicBezTo>
                  <a:cubicBezTo>
                    <a:pt x="610" y="425"/>
                    <a:pt x="652" y="352"/>
                    <a:pt x="605" y="3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24400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500" y="1247776"/>
            <a:ext cx="7389159" cy="325699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pt-BR" sz="1800" b="1" i="0" u="none" strike="noStrike">
                <a:effectLst/>
                <a:latin typeface="Arial" panose="020B0604020202020204" pitchFamily="34" charset="0"/>
              </a:rPr>
              <a:t>Receita Corrente Liquida ajustada</a:t>
            </a:r>
            <a:r>
              <a:rPr lang="pt-BR"/>
              <a:t> </a:t>
            </a:r>
            <a:r>
              <a:rPr lang="pt-BR" sz="1800" b="1" i="0" u="none" strike="noStrike">
                <a:effectLst/>
                <a:latin typeface="Arial" panose="020B0604020202020204" pitchFamily="34" charset="0"/>
              </a:rPr>
              <a:t>        43.462.493,36 </a:t>
            </a:r>
            <a:endParaRPr lang="pt-BR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LRF, ARTIGO 2º, IV: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71500" y="1360438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Líquida: é somatório das receitas tributárias, de contribuições, patrimoniais, industriais, agropecuárias, de serviços, transferências correntes e outras receitas também correntes, menos as deduções da receita para formação do FUNDEB.</a:t>
            </a:r>
          </a:p>
          <a:p>
            <a:pPr algn="just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RCL se refere ao período de maio/2022 à abril/2023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Corrente Líquida ajustada = 43.133.166,88</a:t>
            </a:r>
          </a:p>
        </p:txBody>
      </p:sp>
      <p:grpSp>
        <p:nvGrpSpPr>
          <p:cNvPr id="10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9472840" y="2514600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2199"/>
            <a:ext cx="12852531" cy="209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97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9905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CORRENTE LÍQUIDA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47627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pSp>
        <p:nvGrpSpPr>
          <p:cNvPr id="11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1490890" y="3324225"/>
            <a:ext cx="1397000" cy="1397000"/>
            <a:chOff x="3438525" y="2143125"/>
            <a:chExt cx="1397000" cy="1397000"/>
          </a:xfrm>
        </p:grpSpPr>
        <p:sp>
          <p:nvSpPr>
            <p:cNvPr id="12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3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4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7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8" name="Imagem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0" y="4861853"/>
            <a:ext cx="12512894" cy="2043772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A5FBE90-C6BD-0E71-50FB-7F1EADEA7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35274"/>
              </p:ext>
            </p:extLst>
          </p:nvPr>
        </p:nvGraphicFramePr>
        <p:xfrm>
          <a:off x="5123329" y="726141"/>
          <a:ext cx="6508376" cy="3256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8022">
                  <a:extLst>
                    <a:ext uri="{9D8B030D-6E8A-4147-A177-3AD203B41FA5}">
                      <a16:colId xmlns:a16="http://schemas.microsoft.com/office/drawing/2014/main" val="91907141"/>
                    </a:ext>
                  </a:extLst>
                </a:gridCol>
                <a:gridCol w="1653157">
                  <a:extLst>
                    <a:ext uri="{9D8B030D-6E8A-4147-A177-3AD203B41FA5}">
                      <a16:colId xmlns:a16="http://schemas.microsoft.com/office/drawing/2014/main" val="3399391556"/>
                    </a:ext>
                  </a:extLst>
                </a:gridCol>
                <a:gridCol w="1787197">
                  <a:extLst>
                    <a:ext uri="{9D8B030D-6E8A-4147-A177-3AD203B41FA5}">
                      <a16:colId xmlns:a16="http://schemas.microsoft.com/office/drawing/2014/main" val="541080220"/>
                    </a:ext>
                  </a:extLst>
                </a:gridCol>
              </a:tblGrid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Exercício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0248400"/>
                  </a:ext>
                </a:extLst>
              </a:tr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2020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29.191.792,78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0116692"/>
                  </a:ext>
                </a:extLst>
              </a:tr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2021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35.360.997,95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7142735"/>
                  </a:ext>
                </a:extLst>
              </a:tr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2022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43.550.024,39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531620"/>
                  </a:ext>
                </a:extLst>
              </a:tr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/>
                        <a:t>              43.133.166,88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Reestimada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974026"/>
                  </a:ext>
                </a:extLst>
              </a:tr>
              <a:tr h="535143">
                <a:tc>
                  <a:txBody>
                    <a:bodyPr/>
                    <a:lstStyle/>
                    <a:p>
                      <a:pPr algn="ctr" fontAlgn="b"/>
                      <a:r>
                        <a:rPr lang="pt-BR"/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/>
                        <a:t>              46.556.400,00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/>
                        <a:t>Fixada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93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814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 COM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PESSOAL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47627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3" name="Retângulo 2"/>
          <p:cNvSpPr/>
          <p:nvPr/>
        </p:nvSpPr>
        <p:spPr>
          <a:xfrm>
            <a:off x="450320" y="2629840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Maio/2022 à abril/2023</a:t>
            </a:r>
          </a:p>
        </p:txBody>
      </p:sp>
      <p:grpSp>
        <p:nvGrpSpPr>
          <p:cNvPr id="11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1490890" y="3324225"/>
            <a:ext cx="1397000" cy="1397000"/>
            <a:chOff x="3438525" y="2143125"/>
            <a:chExt cx="1397000" cy="1397000"/>
          </a:xfrm>
        </p:grpSpPr>
        <p:sp>
          <p:nvSpPr>
            <p:cNvPr id="12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3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4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7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8" name="Imagem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0" y="4861853"/>
            <a:ext cx="12512894" cy="2043772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5727AEF-756F-B270-3F3A-3B25E235E6FA}"/>
              </a:ext>
            </a:extLst>
          </p:cNvPr>
          <p:cNvGraphicFramePr>
            <a:graphicFrameLocks noGrp="1"/>
          </p:cNvGraphicFramePr>
          <p:nvPr/>
        </p:nvGraphicFramePr>
        <p:xfrm>
          <a:off x="5298141" y="1131599"/>
          <a:ext cx="5943601" cy="2710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59">
                  <a:extLst>
                    <a:ext uri="{9D8B030D-6E8A-4147-A177-3AD203B41FA5}">
                      <a16:colId xmlns:a16="http://schemas.microsoft.com/office/drawing/2014/main" val="795788339"/>
                    </a:ext>
                  </a:extLst>
                </a:gridCol>
                <a:gridCol w="2280840">
                  <a:extLst>
                    <a:ext uri="{9D8B030D-6E8A-4147-A177-3AD203B41FA5}">
                      <a16:colId xmlns:a16="http://schemas.microsoft.com/office/drawing/2014/main" val="2180057982"/>
                    </a:ext>
                  </a:extLst>
                </a:gridCol>
                <a:gridCol w="644002">
                  <a:extLst>
                    <a:ext uri="{9D8B030D-6E8A-4147-A177-3AD203B41FA5}">
                      <a16:colId xmlns:a16="http://schemas.microsoft.com/office/drawing/2014/main" val="191890432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GASTOS COM PESSOAL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R$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%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104011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Receita Corrente Liquida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43.133.166,88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61584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Pessoal Poder Executivo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18.707.345,80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43,37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370539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Pessoal Poder Legislativo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                     753.715,90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1,75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77447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                19.461.061,70 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45,12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471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25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526520" y="1157529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APLICAÇÃO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ENSINO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7828" y="475951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13447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pSp>
        <p:nvGrpSpPr>
          <p:cNvPr id="9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1365250" y="2999993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617" y="4882148"/>
            <a:ext cx="12401233" cy="202553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F161284-BF57-40EB-ECE7-B33C751F5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29348"/>
              </p:ext>
            </p:extLst>
          </p:nvPr>
        </p:nvGraphicFramePr>
        <p:xfrm>
          <a:off x="4998500" y="672354"/>
          <a:ext cx="6781126" cy="3509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536">
                  <a:extLst>
                    <a:ext uri="{9D8B030D-6E8A-4147-A177-3AD203B41FA5}">
                      <a16:colId xmlns:a16="http://schemas.microsoft.com/office/drawing/2014/main" val="3822929185"/>
                    </a:ext>
                  </a:extLst>
                </a:gridCol>
                <a:gridCol w="1883841">
                  <a:extLst>
                    <a:ext uri="{9D8B030D-6E8A-4147-A177-3AD203B41FA5}">
                      <a16:colId xmlns:a16="http://schemas.microsoft.com/office/drawing/2014/main" val="3721743157"/>
                    </a:ext>
                  </a:extLst>
                </a:gridCol>
                <a:gridCol w="1192749">
                  <a:extLst>
                    <a:ext uri="{9D8B030D-6E8A-4147-A177-3AD203B41FA5}">
                      <a16:colId xmlns:a16="http://schemas.microsoft.com/office/drawing/2014/main" val="2753718790"/>
                    </a:ext>
                  </a:extLst>
                </a:gridCol>
              </a:tblGrid>
              <a:tr h="5125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Origem dos Recursos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Empenhada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Liquidada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884816"/>
                  </a:ext>
                </a:extLst>
              </a:tr>
              <a:tr h="4930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Recursos Próprios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2.620.603,68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830.238,24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68779"/>
                  </a:ext>
                </a:extLst>
              </a:tr>
              <a:tr h="4930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1.598.304,75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1.598.304,75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9731800"/>
                  </a:ext>
                </a:extLst>
              </a:tr>
              <a:tr h="4930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FNDE, Estado e Outras Vinculações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1.252.308,95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504.609,28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9568899"/>
                  </a:ext>
                </a:extLst>
              </a:tr>
              <a:tr h="4930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Perda com o 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 550.093,98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550.093,98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3426658"/>
                  </a:ext>
                </a:extLst>
              </a:tr>
              <a:tr h="5125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         6.021.311,36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3.483.246,25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9829440"/>
                  </a:ext>
                </a:extLst>
              </a:tr>
              <a:tr h="5125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PERCENTUAL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38,96%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23,32%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50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09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526520" y="1157529"/>
            <a:ext cx="4007379" cy="14919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REMUNERAÇÃO DOS PROFISSIONAIS DA EDUCAÇÃO BÁSICA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7828" y="475951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13447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pSp>
        <p:nvGrpSpPr>
          <p:cNvPr id="9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1365250" y="2999993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617" y="4882148"/>
            <a:ext cx="12401233" cy="2025534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E27FAA1-3104-955B-3E82-3888F6ACA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34321"/>
              </p:ext>
            </p:extLst>
          </p:nvPr>
        </p:nvGraphicFramePr>
        <p:xfrm>
          <a:off x="5150224" y="699247"/>
          <a:ext cx="6306670" cy="3697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0693">
                  <a:extLst>
                    <a:ext uri="{9D8B030D-6E8A-4147-A177-3AD203B41FA5}">
                      <a16:colId xmlns:a16="http://schemas.microsoft.com/office/drawing/2014/main" val="4204665166"/>
                    </a:ext>
                  </a:extLst>
                </a:gridCol>
                <a:gridCol w="2125977">
                  <a:extLst>
                    <a:ext uri="{9D8B030D-6E8A-4147-A177-3AD203B41FA5}">
                      <a16:colId xmlns:a16="http://schemas.microsoft.com/office/drawing/2014/main" val="2452696742"/>
                    </a:ext>
                  </a:extLst>
                </a:gridCol>
              </a:tblGrid>
              <a:tr h="4989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R$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8923884"/>
                  </a:ext>
                </a:extLst>
              </a:tr>
              <a:tr h="4989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Receita total do FUNDEB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          1.508.196,00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400670"/>
                  </a:ext>
                </a:extLst>
              </a:tr>
              <a:tr h="4989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Mínimo a ser aplicado (70%)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                1.055.737,20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922494"/>
                  </a:ext>
                </a:extLst>
              </a:tr>
              <a:tr h="4989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Valor efetivamente aplicado - Recursos deste ano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                  1.556.901,39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5850528"/>
                  </a:ext>
                </a:extLst>
              </a:tr>
              <a:tr h="4989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Valor efetivamente aplicado - saldo de 2022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                       41.403,36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408098"/>
                  </a:ext>
                </a:extLst>
              </a:tr>
              <a:tr h="4989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Aplicação a maior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                    (501.164,19)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958976"/>
                  </a:ext>
                </a:extLst>
              </a:tr>
              <a:tr h="70433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PERCENTUAL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103,23%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77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59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APLICAÇÃO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SAÚDE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4478" y="4673791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grpSp>
        <p:nvGrpSpPr>
          <p:cNvPr id="9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1270000" y="3213339"/>
            <a:ext cx="1397000" cy="1397000"/>
            <a:chOff x="3438525" y="2143125"/>
            <a:chExt cx="1397000" cy="1397000"/>
          </a:xfrm>
        </p:grpSpPr>
        <p:sp>
          <p:nvSpPr>
            <p:cNvPr id="10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1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2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3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6" name="Imagem 2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3509"/>
            <a:ext cx="12401233" cy="202553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7DE7119-045A-88D1-2230-9C96F6219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14216"/>
              </p:ext>
            </p:extLst>
          </p:nvPr>
        </p:nvGraphicFramePr>
        <p:xfrm>
          <a:off x="4922299" y="645459"/>
          <a:ext cx="6951453" cy="336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7586">
                  <a:extLst>
                    <a:ext uri="{9D8B030D-6E8A-4147-A177-3AD203B41FA5}">
                      <a16:colId xmlns:a16="http://schemas.microsoft.com/office/drawing/2014/main" val="614499783"/>
                    </a:ext>
                  </a:extLst>
                </a:gridCol>
                <a:gridCol w="1931159">
                  <a:extLst>
                    <a:ext uri="{9D8B030D-6E8A-4147-A177-3AD203B41FA5}">
                      <a16:colId xmlns:a16="http://schemas.microsoft.com/office/drawing/2014/main" val="156688194"/>
                    </a:ext>
                  </a:extLst>
                </a:gridCol>
                <a:gridCol w="1222708">
                  <a:extLst>
                    <a:ext uri="{9D8B030D-6E8A-4147-A177-3AD203B41FA5}">
                      <a16:colId xmlns:a16="http://schemas.microsoft.com/office/drawing/2014/main" val="3193185816"/>
                    </a:ext>
                  </a:extLst>
                </a:gridCol>
              </a:tblGrid>
              <a:tr h="6836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Origem dos Recursos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Empenhada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Liquidada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071419"/>
                  </a:ext>
                </a:extLst>
              </a:tr>
              <a:tr h="65762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Recursos Próprios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4.146.319,42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2.628.046,56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7819581"/>
                  </a:ext>
                </a:extLst>
              </a:tr>
              <a:tr h="65762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Repasses SUS -  União e 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 959.079,27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383.279,59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6864945"/>
                  </a:ext>
                </a:extLst>
              </a:tr>
              <a:tr h="6836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5.105.398,69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3.011.326,15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0888810"/>
                  </a:ext>
                </a:extLst>
              </a:tr>
              <a:tr h="68367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PERCENTUAL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33,88%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21,48%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3689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936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500" y="1247775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</a:pPr>
            <a:r>
              <a:rPr lang="pt-BR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 A TODOS!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INFORMAÇÕES DE ACESSO AO PÚBLICO</a:t>
            </a:r>
          </a:p>
        </p:txBody>
      </p:sp>
      <p:sp>
        <p:nvSpPr>
          <p:cNvPr id="3" name="Retângulo 2"/>
          <p:cNvSpPr/>
          <p:nvPr/>
        </p:nvSpPr>
        <p:spPr>
          <a:xfrm>
            <a:off x="571500" y="195167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PORTAL DA TRANSPARÊNCIA NO SITE DO MUNICÍPIO.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TRIBUNAL DE CONTAS DO ESTADO - E-SFINGE.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FAZENDA – SICONFI E MSC.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EDUCAÇÃO - SIOPE.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MINISTÉRIO DA SAÚDE - SIOPS.</a:t>
            </a:r>
          </a:p>
        </p:txBody>
      </p:sp>
      <p:grpSp>
        <p:nvGrpSpPr>
          <p:cNvPr id="8" name="Grupo 37" descr="Esta imagem é um ícone de três pessoas e um globo. ">
            <a:extLst>
              <a:ext uri="{FF2B5EF4-FFF2-40B4-BE49-F238E27FC236}">
                <a16:creationId xmlns:a16="http://schemas.microsoft.com/office/drawing/2014/main" id="{A990E334-4A7D-4F5C-A904-F305BFAA954B}"/>
              </a:ext>
            </a:extLst>
          </p:cNvPr>
          <p:cNvGrpSpPr/>
          <p:nvPr/>
        </p:nvGrpSpPr>
        <p:grpSpPr>
          <a:xfrm>
            <a:off x="8886826" y="1596299"/>
            <a:ext cx="2381250" cy="2326165"/>
            <a:chOff x="8229600" y="4162425"/>
            <a:chExt cx="1271588" cy="1273175"/>
          </a:xfrm>
        </p:grpSpPr>
        <p:sp>
          <p:nvSpPr>
            <p:cNvPr id="9" name="Oval 28">
              <a:extLst>
                <a:ext uri="{FF2B5EF4-FFF2-40B4-BE49-F238E27FC236}">
                  <a16:creationId xmlns:a16="http://schemas.microsoft.com/office/drawing/2014/main" id="{4699FCCF-8ACA-4F41-97A7-AD2C08AE5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0" y="4162425"/>
              <a:ext cx="1271588" cy="1273175"/>
            </a:xfrm>
            <a:prstGeom prst="ellipse">
              <a:avLst/>
            </a:pr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0" name="Grupo 201">
              <a:extLst>
                <a:ext uri="{FF2B5EF4-FFF2-40B4-BE49-F238E27FC236}">
                  <a16:creationId xmlns:a16="http://schemas.microsoft.com/office/drawing/2014/main" id="{F63DE9C6-B298-4701-B108-E8E84885E8BC}"/>
                </a:ext>
              </a:extLst>
            </p:cNvPr>
            <p:cNvGrpSpPr/>
            <p:nvPr/>
          </p:nvGrpSpPr>
          <p:grpSpPr>
            <a:xfrm>
              <a:off x="8560253" y="4426329"/>
              <a:ext cx="610282" cy="674403"/>
              <a:chOff x="4841875" y="2895601"/>
              <a:chExt cx="344488" cy="346075"/>
            </a:xfrm>
          </p:grpSpPr>
          <p:sp>
            <p:nvSpPr>
              <p:cNvPr id="11" name="Forma Livre 258">
                <a:extLst>
                  <a:ext uri="{FF2B5EF4-FFF2-40B4-BE49-F238E27FC236}">
                    <a16:creationId xmlns:a16="http://schemas.microsoft.com/office/drawing/2014/main" id="{05760EEA-E70F-4460-BC2A-336F9645E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8" y="2895601"/>
                <a:ext cx="195263" cy="195263"/>
              </a:xfrm>
              <a:custGeom>
                <a:avLst/>
                <a:gdLst>
                  <a:gd name="T0" fmla="*/ 52 w 52"/>
                  <a:gd name="T1" fmla="*/ 26 h 52"/>
                  <a:gd name="T2" fmla="*/ 26 w 52"/>
                  <a:gd name="T3" fmla="*/ 52 h 52"/>
                  <a:gd name="T4" fmla="*/ 0 w 52"/>
                  <a:gd name="T5" fmla="*/ 25 h 52"/>
                  <a:gd name="T6" fmla="*/ 25 w 52"/>
                  <a:gd name="T7" fmla="*/ 0 h 52"/>
                  <a:gd name="T8" fmla="*/ 26 w 52"/>
                  <a:gd name="T9" fmla="*/ 0 h 52"/>
                  <a:gd name="T10" fmla="*/ 52 w 52"/>
                  <a:gd name="T11" fmla="*/ 2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52">
                    <a:moveTo>
                      <a:pt x="52" y="26"/>
                    </a:moveTo>
                    <a:cubicBezTo>
                      <a:pt x="52" y="40"/>
                      <a:pt x="40" y="52"/>
                      <a:pt x="26" y="52"/>
                    </a:cubicBezTo>
                    <a:cubicBezTo>
                      <a:pt x="12" y="52"/>
                      <a:pt x="0" y="40"/>
                      <a:pt x="0" y="25"/>
                    </a:cubicBezTo>
                    <a:cubicBezTo>
                      <a:pt x="0" y="11"/>
                      <a:pt x="11" y="1"/>
                      <a:pt x="25" y="0"/>
                    </a:cubicBezTo>
                    <a:cubicBezTo>
                      <a:pt x="25" y="0"/>
                      <a:pt x="26" y="0"/>
                      <a:pt x="26" y="0"/>
                    </a:cubicBezTo>
                    <a:cubicBezTo>
                      <a:pt x="40" y="0"/>
                      <a:pt x="52" y="11"/>
                      <a:pt x="52" y="26"/>
                    </a:cubicBezTo>
                    <a:close/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2" name="Forma livre 259">
                <a:extLst>
                  <a:ext uri="{FF2B5EF4-FFF2-40B4-BE49-F238E27FC236}">
                    <a16:creationId xmlns:a16="http://schemas.microsoft.com/office/drawing/2014/main" id="{7AE0CD2C-CD57-47B1-B505-80D106A80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763" y="2895601"/>
                <a:ext cx="52388" cy="195263"/>
              </a:xfrm>
              <a:custGeom>
                <a:avLst/>
                <a:gdLst>
                  <a:gd name="T0" fmla="*/ 14 w 14"/>
                  <a:gd name="T1" fmla="*/ 0 h 52"/>
                  <a:gd name="T2" fmla="*/ 14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14" y="0"/>
                    </a:moveTo>
                    <a:cubicBezTo>
                      <a:pt x="0" y="15"/>
                      <a:pt x="0" y="34"/>
                      <a:pt x="14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3" name="Forma Livre 260">
                <a:extLst>
                  <a:ext uri="{FF2B5EF4-FFF2-40B4-BE49-F238E27FC236}">
                    <a16:creationId xmlns:a16="http://schemas.microsoft.com/office/drawing/2014/main" id="{872A3131-C536-4756-B975-DACC55DF3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088" y="2895601"/>
                <a:ext cx="52388" cy="195263"/>
              </a:xfrm>
              <a:custGeom>
                <a:avLst/>
                <a:gdLst>
                  <a:gd name="T0" fmla="*/ 0 w 14"/>
                  <a:gd name="T1" fmla="*/ 0 h 52"/>
                  <a:gd name="T2" fmla="*/ 0 w 14"/>
                  <a:gd name="T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52">
                    <a:moveTo>
                      <a:pt x="0" y="0"/>
                    </a:moveTo>
                    <a:cubicBezTo>
                      <a:pt x="14" y="15"/>
                      <a:pt x="14" y="34"/>
                      <a:pt x="0" y="52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Linha 261">
                <a:extLst>
                  <a:ext uri="{FF2B5EF4-FFF2-40B4-BE49-F238E27FC236}">
                    <a16:creationId xmlns:a16="http://schemas.microsoft.com/office/drawing/2014/main" id="{8D6C92E4-36B6-469D-8D9D-7E821A2B6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3044826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Line 262">
                <a:extLst>
                  <a:ext uri="{FF2B5EF4-FFF2-40B4-BE49-F238E27FC236}">
                    <a16:creationId xmlns:a16="http://schemas.microsoft.com/office/drawing/2014/main" id="{B9D7D31E-100C-4875-91DB-E3AA306D1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363" y="2940051"/>
                <a:ext cx="165100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Line 263">
                <a:extLst>
                  <a:ext uri="{FF2B5EF4-FFF2-40B4-BE49-F238E27FC236}">
                    <a16:creationId xmlns:a16="http://schemas.microsoft.com/office/drawing/2014/main" id="{29CE937B-2D75-4864-AD7D-EE0DA1EBA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16488" y="2992438"/>
                <a:ext cx="195263" cy="0"/>
              </a:xfrm>
              <a:prstGeom prst="lin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Oval 264">
                <a:extLst>
                  <a:ext uri="{FF2B5EF4-FFF2-40B4-BE49-F238E27FC236}">
                    <a16:creationId xmlns:a16="http://schemas.microsoft.com/office/drawing/2014/main" id="{5C237BA8-A5D9-4E6F-B526-E97148578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4100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Oval 265">
                <a:extLst>
                  <a:ext uri="{FF2B5EF4-FFF2-40B4-BE49-F238E27FC236}">
                    <a16:creationId xmlns:a16="http://schemas.microsoft.com/office/drawing/2014/main" id="{661A5EFA-ECB7-4C9D-A8BD-1FACE7EBB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6813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266">
                <a:extLst>
                  <a:ext uri="{FF2B5EF4-FFF2-40B4-BE49-F238E27FC236}">
                    <a16:creationId xmlns:a16="http://schemas.microsoft.com/office/drawing/2014/main" id="{6503CA85-38C3-44D1-94CA-34EA501E4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9525" y="3105151"/>
                <a:ext cx="74613" cy="76200"/>
              </a:xfrm>
              <a:prstGeom prst="ellips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267">
                <a:extLst>
                  <a:ext uri="{FF2B5EF4-FFF2-40B4-BE49-F238E27FC236}">
                    <a16:creationId xmlns:a16="http://schemas.microsoft.com/office/drawing/2014/main" id="{AE3AF176-184A-4597-B23C-A8ECB6945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875" y="3181351"/>
                <a:ext cx="344488" cy="60325"/>
              </a:xfrm>
              <a:custGeom>
                <a:avLst/>
                <a:gdLst>
                  <a:gd name="T0" fmla="*/ 76 w 92"/>
                  <a:gd name="T1" fmla="*/ 0 h 16"/>
                  <a:gd name="T2" fmla="*/ 61 w 92"/>
                  <a:gd name="T3" fmla="*/ 11 h 16"/>
                  <a:gd name="T4" fmla="*/ 46 w 92"/>
                  <a:gd name="T5" fmla="*/ 0 h 16"/>
                  <a:gd name="T6" fmla="*/ 31 w 92"/>
                  <a:gd name="T7" fmla="*/ 11 h 16"/>
                  <a:gd name="T8" fmla="*/ 16 w 92"/>
                  <a:gd name="T9" fmla="*/ 0 h 16"/>
                  <a:gd name="T10" fmla="*/ 0 w 92"/>
                  <a:gd name="T11" fmla="*/ 16 h 16"/>
                  <a:gd name="T12" fmla="*/ 92 w 92"/>
                  <a:gd name="T13" fmla="*/ 16 h 16"/>
                  <a:gd name="T14" fmla="*/ 76 w 92"/>
                  <a:gd name="T1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6">
                    <a:moveTo>
                      <a:pt x="76" y="0"/>
                    </a:moveTo>
                    <a:cubicBezTo>
                      <a:pt x="69" y="0"/>
                      <a:pt x="63" y="4"/>
                      <a:pt x="61" y="11"/>
                    </a:cubicBezTo>
                    <a:cubicBezTo>
                      <a:pt x="59" y="4"/>
                      <a:pt x="53" y="0"/>
                      <a:pt x="46" y="0"/>
                    </a:cubicBezTo>
                    <a:cubicBezTo>
                      <a:pt x="39" y="0"/>
                      <a:pt x="33" y="4"/>
                      <a:pt x="31" y="11"/>
                    </a:cubicBezTo>
                    <a:cubicBezTo>
                      <a:pt x="29" y="4"/>
                      <a:pt x="23" y="0"/>
                      <a:pt x="16" y="0"/>
                    </a:cubicBezTo>
                    <a:cubicBezTo>
                      <a:pt x="7" y="0"/>
                      <a:pt x="0" y="8"/>
                      <a:pt x="0" y="16"/>
                    </a:cubicBezTo>
                    <a:cubicBezTo>
                      <a:pt x="92" y="16"/>
                      <a:pt x="92" y="16"/>
                      <a:pt x="92" y="16"/>
                    </a:cubicBezTo>
                    <a:cubicBezTo>
                      <a:pt x="92" y="8"/>
                      <a:pt x="85" y="0"/>
                      <a:pt x="76" y="0"/>
                    </a:cubicBezTo>
                    <a:close/>
                  </a:path>
                </a:pathLst>
              </a:cu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1" name="Imagem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11831"/>
            <a:ext cx="12566196" cy="205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973958" y="717185"/>
            <a:ext cx="484570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LEI COMPLEMENTAR 101/2000 – LRF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B38D4B56-7D6C-4345-912F-B3BA9A014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386" y="2295004"/>
            <a:ext cx="4415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Parágrafo 4º, Art. 9º </a:t>
            </a:r>
          </a:p>
          <a:p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“... o Poder Executivo demonstrará e avaliará o cumprimento das metas fiscais de cada quadrimestre, em audiência pública...” </a:t>
            </a: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17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 de texto 1">
            <a:extLst>
              <a:ext uri="{FF2B5EF4-FFF2-40B4-BE49-F238E27FC236}">
                <a16:creationId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989769" y="873332"/>
            <a:ext cx="484570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ÍNDICE DAS FINANÇAS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pt-BR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B38D4B56-7D6C-4345-912F-B3BA9A014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9512" y="278996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grpSp>
        <p:nvGrpSpPr>
          <p:cNvPr id="62" name="Grupo 61" descr="Esta imagem é a mão de uma mulher escrevendo em um pedaço de papel. ">
            <a:extLst>
              <a:ext uri="{FF2B5EF4-FFF2-40B4-BE49-F238E27FC236}">
                <a16:creationId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6" cy="8346238"/>
            <a:chOff x="4597682" y="-439156"/>
            <a:chExt cx="7594320" cy="7252450"/>
          </a:xfrm>
        </p:grpSpPr>
        <p:sp>
          <p:nvSpPr>
            <p:cNvPr id="45" name="Forma Livre 22">
              <a:extLst>
                <a:ext uri="{FF2B5EF4-FFF2-40B4-BE49-F238E27FC236}">
                  <a16:creationId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6" name="Forma Livre 23">
              <a:extLst>
                <a:ext uri="{FF2B5EF4-FFF2-40B4-BE49-F238E27FC236}">
                  <a16:creationId xmlns:a16="http://schemas.microsoft.com/office/drawing/2014/main" id="{DFA1772D-1024-422A-B407-BE0F21E16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3242" y="1441003"/>
              <a:ext cx="4110752" cy="3954852"/>
            </a:xfrm>
            <a:custGeom>
              <a:avLst/>
              <a:gdLst>
                <a:gd name="T0" fmla="*/ 0 w 2294"/>
                <a:gd name="T1" fmla="*/ 221 h 2207"/>
                <a:gd name="T2" fmla="*/ 1809 w 2294"/>
                <a:gd name="T3" fmla="*/ 0 h 2207"/>
                <a:gd name="T4" fmla="*/ 2294 w 2294"/>
                <a:gd name="T5" fmla="*/ 1957 h 2207"/>
                <a:gd name="T6" fmla="*/ 432 w 2294"/>
                <a:gd name="T7" fmla="*/ 2207 h 2207"/>
                <a:gd name="T8" fmla="*/ 0 w 2294"/>
                <a:gd name="T9" fmla="*/ 221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4" h="2207">
                  <a:moveTo>
                    <a:pt x="0" y="221"/>
                  </a:moveTo>
                  <a:lnTo>
                    <a:pt x="1809" y="0"/>
                  </a:lnTo>
                  <a:lnTo>
                    <a:pt x="2294" y="1957"/>
                  </a:lnTo>
                  <a:lnTo>
                    <a:pt x="432" y="2207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C8F4F7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7" name="Forma Livre 24">
              <a:extLst>
                <a:ext uri="{FF2B5EF4-FFF2-40B4-BE49-F238E27FC236}">
                  <a16:creationId xmlns:a16="http://schemas.microsoft.com/office/drawing/2014/main" id="{30CD4E41-332B-4C6B-9927-54698D5D0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6266" y="1441003"/>
              <a:ext cx="2981818" cy="1632475"/>
            </a:xfrm>
            <a:custGeom>
              <a:avLst/>
              <a:gdLst>
                <a:gd name="T0" fmla="*/ 0 w 1664"/>
                <a:gd name="T1" fmla="*/ 736 h 911"/>
                <a:gd name="T2" fmla="*/ 1664 w 1664"/>
                <a:gd name="T3" fmla="*/ 911 h 911"/>
                <a:gd name="T4" fmla="*/ 1439 w 1664"/>
                <a:gd name="T5" fmla="*/ 0 h 911"/>
                <a:gd name="T6" fmla="*/ 399 w 1664"/>
                <a:gd name="T7" fmla="*/ 127 h 911"/>
                <a:gd name="T8" fmla="*/ 0 w 1664"/>
                <a:gd name="T9" fmla="*/ 736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4" h="911">
                  <a:moveTo>
                    <a:pt x="0" y="736"/>
                  </a:moveTo>
                  <a:lnTo>
                    <a:pt x="1664" y="911"/>
                  </a:lnTo>
                  <a:lnTo>
                    <a:pt x="1439" y="0"/>
                  </a:lnTo>
                  <a:lnTo>
                    <a:pt x="399" y="127"/>
                  </a:lnTo>
                  <a:lnTo>
                    <a:pt x="0" y="736"/>
                  </a:lnTo>
                  <a:close/>
                </a:path>
              </a:pathLst>
            </a:custGeom>
            <a:solidFill>
              <a:srgbClr val="7CE4EC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8" name="Forma Livre 25">
              <a:extLst>
                <a:ext uri="{FF2B5EF4-FFF2-40B4-BE49-F238E27FC236}">
                  <a16:creationId xmlns:a16="http://schemas.microsoft.com/office/drawing/2014/main" id="{12DCF2D5-0997-409A-9DB7-B4DFF4C5B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129" y="1426667"/>
              <a:ext cx="1347553" cy="593139"/>
            </a:xfrm>
            <a:custGeom>
              <a:avLst/>
              <a:gdLst>
                <a:gd name="T0" fmla="*/ 752 w 752"/>
                <a:gd name="T1" fmla="*/ 0 h 331"/>
                <a:gd name="T2" fmla="*/ 275 w 752"/>
                <a:gd name="T3" fmla="*/ 72 h 331"/>
                <a:gd name="T4" fmla="*/ 0 w 752"/>
                <a:gd name="T5" fmla="*/ 331 h 331"/>
                <a:gd name="T6" fmla="*/ 752 w 752"/>
                <a:gd name="T7" fmla="*/ 130 h 331"/>
                <a:gd name="T8" fmla="*/ 752 w 752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331">
                  <a:moveTo>
                    <a:pt x="752" y="0"/>
                  </a:moveTo>
                  <a:lnTo>
                    <a:pt x="275" y="72"/>
                  </a:lnTo>
                  <a:lnTo>
                    <a:pt x="0" y="331"/>
                  </a:lnTo>
                  <a:lnTo>
                    <a:pt x="752" y="13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ADA4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49" name="Forma Livre 26">
              <a:extLst>
                <a:ext uri="{FF2B5EF4-FFF2-40B4-BE49-F238E27FC236}">
                  <a16:creationId xmlns:a16="http://schemas.microsoft.com/office/drawing/2014/main" id="{56FE8491-17D1-44D2-A059-D277D43E3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5812" y="1828066"/>
              <a:ext cx="546548" cy="456950"/>
            </a:xfrm>
            <a:custGeom>
              <a:avLst/>
              <a:gdLst>
                <a:gd name="T0" fmla="*/ 162 w 162"/>
                <a:gd name="T1" fmla="*/ 66 h 136"/>
                <a:gd name="T2" fmla="*/ 87 w 162"/>
                <a:gd name="T3" fmla="*/ 130 h 136"/>
                <a:gd name="T4" fmla="*/ 36 w 162"/>
                <a:gd name="T5" fmla="*/ 124 h 136"/>
                <a:gd name="T6" fmla="*/ 0 w 162"/>
                <a:gd name="T7" fmla="*/ 103 h 136"/>
                <a:gd name="T8" fmla="*/ 103 w 162"/>
                <a:gd name="T9" fmla="*/ 0 h 136"/>
                <a:gd name="T10" fmla="*/ 148 w 162"/>
                <a:gd name="T11" fmla="*/ 50 h 136"/>
                <a:gd name="T12" fmla="*/ 162 w 162"/>
                <a:gd name="T13" fmla="*/ 6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136">
                  <a:moveTo>
                    <a:pt x="162" y="66"/>
                  </a:moveTo>
                  <a:cubicBezTo>
                    <a:pt x="162" y="66"/>
                    <a:pt x="119" y="116"/>
                    <a:pt x="87" y="130"/>
                  </a:cubicBezTo>
                  <a:cubicBezTo>
                    <a:pt x="72" y="136"/>
                    <a:pt x="53" y="131"/>
                    <a:pt x="36" y="124"/>
                  </a:cubicBezTo>
                  <a:cubicBezTo>
                    <a:pt x="16" y="115"/>
                    <a:pt x="0" y="103"/>
                    <a:pt x="0" y="103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48" y="50"/>
                    <a:pt x="148" y="50"/>
                    <a:pt x="148" y="50"/>
                  </a:cubicBezTo>
                  <a:lnTo>
                    <a:pt x="162" y="66"/>
                  </a:lnTo>
                  <a:close/>
                </a:path>
              </a:pathLst>
            </a:custGeom>
            <a:solidFill>
              <a:srgbClr val="D8C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0" name="Forma Livre 27">
              <a:extLst>
                <a:ext uri="{FF2B5EF4-FFF2-40B4-BE49-F238E27FC236}">
                  <a16:creationId xmlns:a16="http://schemas.microsoft.com/office/drawing/2014/main" id="{59AC079D-039E-4639-B27F-9908EF107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665" y="1996510"/>
              <a:ext cx="424695" cy="288506"/>
            </a:xfrm>
            <a:custGeom>
              <a:avLst/>
              <a:gdLst>
                <a:gd name="T0" fmla="*/ 126 w 126"/>
                <a:gd name="T1" fmla="*/ 16 h 86"/>
                <a:gd name="T2" fmla="*/ 51 w 126"/>
                <a:gd name="T3" fmla="*/ 80 h 86"/>
                <a:gd name="T4" fmla="*/ 0 w 126"/>
                <a:gd name="T5" fmla="*/ 74 h 86"/>
                <a:gd name="T6" fmla="*/ 6 w 126"/>
                <a:gd name="T7" fmla="*/ 61 h 86"/>
                <a:gd name="T8" fmla="*/ 112 w 126"/>
                <a:gd name="T9" fmla="*/ 0 h 86"/>
                <a:gd name="T10" fmla="*/ 126 w 126"/>
                <a:gd name="T11" fmla="*/ 1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86">
                  <a:moveTo>
                    <a:pt x="126" y="16"/>
                  </a:moveTo>
                  <a:cubicBezTo>
                    <a:pt x="126" y="16"/>
                    <a:pt x="83" y="66"/>
                    <a:pt x="51" y="80"/>
                  </a:cubicBezTo>
                  <a:cubicBezTo>
                    <a:pt x="36" y="86"/>
                    <a:pt x="17" y="81"/>
                    <a:pt x="0" y="74"/>
                  </a:cubicBezTo>
                  <a:cubicBezTo>
                    <a:pt x="2" y="70"/>
                    <a:pt x="3" y="65"/>
                    <a:pt x="6" y="61"/>
                  </a:cubicBezTo>
                  <a:cubicBezTo>
                    <a:pt x="6" y="61"/>
                    <a:pt x="54" y="25"/>
                    <a:pt x="112" y="0"/>
                  </a:cubicBezTo>
                  <a:lnTo>
                    <a:pt x="126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1" name="Forma Livre 28">
              <a:extLst>
                <a:ext uri="{FF2B5EF4-FFF2-40B4-BE49-F238E27FC236}">
                  <a16:creationId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D88A045D-1D47-48A7-BD6D-329F30D7916F}"/>
                </a:ext>
              </a:extLst>
            </p:cNvPr>
            <p:cNvGrpSpPr/>
            <p:nvPr/>
          </p:nvGrpSpPr>
          <p:grpSpPr>
            <a:xfrm>
              <a:off x="7676266" y="528897"/>
              <a:ext cx="1904852" cy="2230988"/>
              <a:chOff x="7676266" y="528897"/>
              <a:chExt cx="1904852" cy="2230988"/>
            </a:xfrm>
            <a:gradFill>
              <a:gsLst>
                <a:gs pos="0">
                  <a:srgbClr val="03002F"/>
                </a:gs>
                <a:gs pos="100000">
                  <a:srgbClr val="F870FF"/>
                </a:gs>
              </a:gsLst>
              <a:lin ang="19800000" scaled="0"/>
            </a:gradFill>
          </p:grpSpPr>
          <p:sp>
            <p:nvSpPr>
              <p:cNvPr id="52" name="Forma Livre 29">
                <a:extLst>
                  <a:ext uri="{FF2B5EF4-FFF2-40B4-BE49-F238E27FC236}">
                    <a16:creationId xmlns:a16="http://schemas.microsoft.com/office/drawing/2014/main" id="{8AC43BD2-6A27-4E0F-BAFD-FDAF479A0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6266" y="2195418"/>
                <a:ext cx="589555" cy="564467"/>
              </a:xfrm>
              <a:custGeom>
                <a:avLst/>
                <a:gdLst>
                  <a:gd name="T0" fmla="*/ 138 w 175"/>
                  <a:gd name="T1" fmla="*/ 16 h 168"/>
                  <a:gd name="T2" fmla="*/ 175 w 175"/>
                  <a:gd name="T3" fmla="*/ 32 h 168"/>
                  <a:gd name="T4" fmla="*/ 167 w 175"/>
                  <a:gd name="T5" fmla="*/ 40 h 168"/>
                  <a:gd name="T6" fmla="*/ 109 w 175"/>
                  <a:gd name="T7" fmla="*/ 105 h 168"/>
                  <a:gd name="T8" fmla="*/ 109 w 175"/>
                  <a:gd name="T9" fmla="*/ 105 h 168"/>
                  <a:gd name="T10" fmla="*/ 84 w 175"/>
                  <a:gd name="T11" fmla="*/ 133 h 168"/>
                  <a:gd name="T12" fmla="*/ 0 w 175"/>
                  <a:gd name="T13" fmla="*/ 168 h 168"/>
                  <a:gd name="T14" fmla="*/ 32 w 175"/>
                  <a:gd name="T15" fmla="*/ 83 h 168"/>
                  <a:gd name="T16" fmla="*/ 48 w 175"/>
                  <a:gd name="T17" fmla="*/ 63 h 168"/>
                  <a:gd name="T18" fmla="*/ 65 w 175"/>
                  <a:gd name="T19" fmla="*/ 42 h 168"/>
                  <a:gd name="T20" fmla="*/ 99 w 175"/>
                  <a:gd name="T21" fmla="*/ 0 h 168"/>
                  <a:gd name="T22" fmla="*/ 103 w 175"/>
                  <a:gd name="T23" fmla="*/ 1 h 168"/>
                  <a:gd name="T24" fmla="*/ 108 w 175"/>
                  <a:gd name="T25" fmla="*/ 3 h 168"/>
                  <a:gd name="T26" fmla="*/ 113 w 175"/>
                  <a:gd name="T27" fmla="*/ 6 h 168"/>
                  <a:gd name="T28" fmla="*/ 115 w 175"/>
                  <a:gd name="T29" fmla="*/ 6 h 168"/>
                  <a:gd name="T30" fmla="*/ 115 w 175"/>
                  <a:gd name="T31" fmla="*/ 6 h 168"/>
                  <a:gd name="T32" fmla="*/ 115 w 175"/>
                  <a:gd name="T33" fmla="*/ 6 h 168"/>
                  <a:gd name="T34" fmla="*/ 131 w 175"/>
                  <a:gd name="T35" fmla="*/ 13 h 168"/>
                  <a:gd name="T36" fmla="*/ 136 w 175"/>
                  <a:gd name="T37" fmla="*/ 15 h 168"/>
                  <a:gd name="T38" fmla="*/ 138 w 175"/>
                  <a:gd name="T39" fmla="*/ 1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5" h="168">
                    <a:moveTo>
                      <a:pt x="138" y="16"/>
                    </a:moveTo>
                    <a:cubicBezTo>
                      <a:pt x="150" y="21"/>
                      <a:pt x="162" y="27"/>
                      <a:pt x="175" y="32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84" y="133"/>
                      <a:pt x="84" y="133"/>
                      <a:pt x="84" y="133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100" y="0"/>
                      <a:pt x="101" y="1"/>
                      <a:pt x="103" y="1"/>
                    </a:cubicBezTo>
                    <a:cubicBezTo>
                      <a:pt x="104" y="2"/>
                      <a:pt x="106" y="3"/>
                      <a:pt x="108" y="3"/>
                    </a:cubicBezTo>
                    <a:cubicBezTo>
                      <a:pt x="110" y="4"/>
                      <a:pt x="112" y="5"/>
                      <a:pt x="113" y="6"/>
                    </a:cubicBezTo>
                    <a:cubicBezTo>
                      <a:pt x="114" y="6"/>
                      <a:pt x="114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20" y="8"/>
                      <a:pt x="126" y="11"/>
                      <a:pt x="131" y="13"/>
                    </a:cubicBezTo>
                    <a:cubicBezTo>
                      <a:pt x="133" y="14"/>
                      <a:pt x="134" y="15"/>
                      <a:pt x="136" y="15"/>
                    </a:cubicBezTo>
                    <a:cubicBezTo>
                      <a:pt x="137" y="16"/>
                      <a:pt x="137" y="16"/>
                      <a:pt x="1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53" name="Forma Livre 30">
                <a:extLst>
                  <a:ext uri="{FF2B5EF4-FFF2-40B4-BE49-F238E27FC236}">
                    <a16:creationId xmlns:a16="http://schemas.microsoft.com/office/drawing/2014/main" id="{ADA7EFA8-1700-4615-8891-221172E4B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9570" y="528897"/>
                <a:ext cx="1571548" cy="1774039"/>
              </a:xfrm>
              <a:custGeom>
                <a:avLst/>
                <a:gdLst>
                  <a:gd name="T0" fmla="*/ 454 w 466"/>
                  <a:gd name="T1" fmla="*/ 77 h 527"/>
                  <a:gd name="T2" fmla="*/ 450 w 466"/>
                  <a:gd name="T3" fmla="*/ 81 h 527"/>
                  <a:gd name="T4" fmla="*/ 241 w 466"/>
                  <a:gd name="T5" fmla="*/ 334 h 527"/>
                  <a:gd name="T6" fmla="*/ 228 w 466"/>
                  <a:gd name="T7" fmla="*/ 350 h 527"/>
                  <a:gd name="T8" fmla="*/ 184 w 466"/>
                  <a:gd name="T9" fmla="*/ 403 h 527"/>
                  <a:gd name="T10" fmla="*/ 162 w 466"/>
                  <a:gd name="T11" fmla="*/ 429 h 527"/>
                  <a:gd name="T12" fmla="*/ 134 w 466"/>
                  <a:gd name="T13" fmla="*/ 461 h 527"/>
                  <a:gd name="T14" fmla="*/ 76 w 466"/>
                  <a:gd name="T15" fmla="*/ 527 h 527"/>
                  <a:gd name="T16" fmla="*/ 39 w 466"/>
                  <a:gd name="T17" fmla="*/ 511 h 527"/>
                  <a:gd name="T18" fmla="*/ 37 w 466"/>
                  <a:gd name="T19" fmla="*/ 510 h 527"/>
                  <a:gd name="T20" fmla="*/ 32 w 466"/>
                  <a:gd name="T21" fmla="*/ 508 h 527"/>
                  <a:gd name="T22" fmla="*/ 16 w 466"/>
                  <a:gd name="T23" fmla="*/ 501 h 527"/>
                  <a:gd name="T24" fmla="*/ 16 w 466"/>
                  <a:gd name="T25" fmla="*/ 501 h 527"/>
                  <a:gd name="T26" fmla="*/ 16 w 466"/>
                  <a:gd name="T27" fmla="*/ 501 h 527"/>
                  <a:gd name="T28" fmla="*/ 14 w 466"/>
                  <a:gd name="T29" fmla="*/ 501 h 527"/>
                  <a:gd name="T30" fmla="*/ 9 w 466"/>
                  <a:gd name="T31" fmla="*/ 498 h 527"/>
                  <a:gd name="T32" fmla="*/ 4 w 466"/>
                  <a:gd name="T33" fmla="*/ 496 h 527"/>
                  <a:gd name="T34" fmla="*/ 0 w 466"/>
                  <a:gd name="T35" fmla="*/ 495 h 527"/>
                  <a:gd name="T36" fmla="*/ 378 w 466"/>
                  <a:gd name="T37" fmla="*/ 24 h 527"/>
                  <a:gd name="T38" fmla="*/ 443 w 466"/>
                  <a:gd name="T39" fmla="*/ 16 h 527"/>
                  <a:gd name="T40" fmla="*/ 454 w 466"/>
                  <a:gd name="T41" fmla="*/ 77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6" h="527">
                    <a:moveTo>
                      <a:pt x="454" y="77"/>
                    </a:moveTo>
                    <a:cubicBezTo>
                      <a:pt x="453" y="78"/>
                      <a:pt x="452" y="80"/>
                      <a:pt x="450" y="81"/>
                    </a:cubicBezTo>
                    <a:cubicBezTo>
                      <a:pt x="241" y="334"/>
                      <a:pt x="241" y="334"/>
                      <a:pt x="241" y="334"/>
                    </a:cubicBezTo>
                    <a:cubicBezTo>
                      <a:pt x="228" y="350"/>
                      <a:pt x="228" y="350"/>
                      <a:pt x="228" y="350"/>
                    </a:cubicBezTo>
                    <a:cubicBezTo>
                      <a:pt x="184" y="403"/>
                      <a:pt x="184" y="403"/>
                      <a:pt x="184" y="403"/>
                    </a:cubicBezTo>
                    <a:cubicBezTo>
                      <a:pt x="162" y="429"/>
                      <a:pt x="162" y="429"/>
                      <a:pt x="162" y="429"/>
                    </a:cubicBezTo>
                    <a:cubicBezTo>
                      <a:pt x="134" y="461"/>
                      <a:pt x="134" y="461"/>
                      <a:pt x="134" y="461"/>
                    </a:cubicBezTo>
                    <a:cubicBezTo>
                      <a:pt x="76" y="527"/>
                      <a:pt x="76" y="527"/>
                      <a:pt x="76" y="527"/>
                    </a:cubicBezTo>
                    <a:cubicBezTo>
                      <a:pt x="63" y="522"/>
                      <a:pt x="51" y="516"/>
                      <a:pt x="39" y="511"/>
                    </a:cubicBezTo>
                    <a:cubicBezTo>
                      <a:pt x="38" y="511"/>
                      <a:pt x="38" y="511"/>
                      <a:pt x="37" y="510"/>
                    </a:cubicBezTo>
                    <a:cubicBezTo>
                      <a:pt x="35" y="510"/>
                      <a:pt x="34" y="509"/>
                      <a:pt x="32" y="508"/>
                    </a:cubicBezTo>
                    <a:cubicBezTo>
                      <a:pt x="27" y="506"/>
                      <a:pt x="21" y="503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6" y="501"/>
                      <a:pt x="16" y="501"/>
                      <a:pt x="16" y="501"/>
                    </a:cubicBezTo>
                    <a:cubicBezTo>
                      <a:pt x="15" y="501"/>
                      <a:pt x="15" y="501"/>
                      <a:pt x="14" y="501"/>
                    </a:cubicBezTo>
                    <a:cubicBezTo>
                      <a:pt x="13" y="500"/>
                      <a:pt x="11" y="499"/>
                      <a:pt x="9" y="498"/>
                    </a:cubicBezTo>
                    <a:cubicBezTo>
                      <a:pt x="7" y="498"/>
                      <a:pt x="5" y="497"/>
                      <a:pt x="4" y="496"/>
                    </a:cubicBezTo>
                    <a:cubicBezTo>
                      <a:pt x="2" y="496"/>
                      <a:pt x="1" y="495"/>
                      <a:pt x="0" y="495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4" y="4"/>
                      <a:pt x="423" y="0"/>
                      <a:pt x="443" y="16"/>
                    </a:cubicBezTo>
                    <a:cubicBezTo>
                      <a:pt x="462" y="31"/>
                      <a:pt x="466" y="57"/>
                      <a:pt x="45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  <p:sp>
          <p:nvSpPr>
            <p:cNvPr id="54" name="Forma Livre 31">
              <a:extLst>
                <a:ext uri="{FF2B5EF4-FFF2-40B4-BE49-F238E27FC236}">
                  <a16:creationId xmlns:a16="http://schemas.microsoft.com/office/drawing/2014/main" id="{B6F47CAE-1A30-4CE3-B40D-9C8C433D5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9964" y="1441003"/>
              <a:ext cx="4582038" cy="5372291"/>
            </a:xfrm>
            <a:custGeom>
              <a:avLst/>
              <a:gdLst>
                <a:gd name="T0" fmla="*/ 1360 w 1360"/>
                <a:gd name="T1" fmla="*/ 1596 h 1596"/>
                <a:gd name="T2" fmla="*/ 935 w 1360"/>
                <a:gd name="T3" fmla="*/ 1437 h 1596"/>
                <a:gd name="T4" fmla="*/ 823 w 1360"/>
                <a:gd name="T5" fmla="*/ 1072 h 1596"/>
                <a:gd name="T6" fmla="*/ 756 w 1360"/>
                <a:gd name="T7" fmla="*/ 634 h 1596"/>
                <a:gd name="T8" fmla="*/ 753 w 1360"/>
                <a:gd name="T9" fmla="*/ 624 h 1596"/>
                <a:gd name="T10" fmla="*/ 750 w 1360"/>
                <a:gd name="T11" fmla="*/ 616 h 1596"/>
                <a:gd name="T12" fmla="*/ 737 w 1360"/>
                <a:gd name="T13" fmla="*/ 587 h 1596"/>
                <a:gd name="T14" fmla="*/ 729 w 1360"/>
                <a:gd name="T15" fmla="*/ 577 h 1596"/>
                <a:gd name="T16" fmla="*/ 722 w 1360"/>
                <a:gd name="T17" fmla="*/ 571 h 1596"/>
                <a:gd name="T18" fmla="*/ 718 w 1360"/>
                <a:gd name="T19" fmla="*/ 568 h 1596"/>
                <a:gd name="T20" fmla="*/ 699 w 1360"/>
                <a:gd name="T21" fmla="*/ 559 h 1596"/>
                <a:gd name="T22" fmla="*/ 694 w 1360"/>
                <a:gd name="T23" fmla="*/ 557 h 1596"/>
                <a:gd name="T24" fmla="*/ 667 w 1360"/>
                <a:gd name="T25" fmla="*/ 551 h 1596"/>
                <a:gd name="T26" fmla="*/ 637 w 1360"/>
                <a:gd name="T27" fmla="*/ 546 h 1596"/>
                <a:gd name="T28" fmla="*/ 612 w 1360"/>
                <a:gd name="T29" fmla="*/ 542 h 1596"/>
                <a:gd name="T30" fmla="*/ 597 w 1360"/>
                <a:gd name="T31" fmla="*/ 539 h 1596"/>
                <a:gd name="T32" fmla="*/ 554 w 1360"/>
                <a:gd name="T33" fmla="*/ 532 h 1596"/>
                <a:gd name="T34" fmla="*/ 495 w 1360"/>
                <a:gd name="T35" fmla="*/ 522 h 1596"/>
                <a:gd name="T36" fmla="*/ 469 w 1360"/>
                <a:gd name="T37" fmla="*/ 516 h 1596"/>
                <a:gd name="T38" fmla="*/ 447 w 1360"/>
                <a:gd name="T39" fmla="*/ 512 h 1596"/>
                <a:gd name="T40" fmla="*/ 421 w 1360"/>
                <a:gd name="T41" fmla="*/ 506 h 1596"/>
                <a:gd name="T42" fmla="*/ 402 w 1360"/>
                <a:gd name="T43" fmla="*/ 500 h 1596"/>
                <a:gd name="T44" fmla="*/ 382 w 1360"/>
                <a:gd name="T45" fmla="*/ 495 h 1596"/>
                <a:gd name="T46" fmla="*/ 367 w 1360"/>
                <a:gd name="T47" fmla="*/ 490 h 1596"/>
                <a:gd name="T48" fmla="*/ 355 w 1360"/>
                <a:gd name="T49" fmla="*/ 485 h 1596"/>
                <a:gd name="T50" fmla="*/ 332 w 1360"/>
                <a:gd name="T51" fmla="*/ 476 h 1596"/>
                <a:gd name="T52" fmla="*/ 290 w 1360"/>
                <a:gd name="T53" fmla="*/ 452 h 1596"/>
                <a:gd name="T54" fmla="*/ 280 w 1360"/>
                <a:gd name="T55" fmla="*/ 444 h 1596"/>
                <a:gd name="T56" fmla="*/ 264 w 1360"/>
                <a:gd name="T57" fmla="*/ 429 h 1596"/>
                <a:gd name="T58" fmla="*/ 252 w 1360"/>
                <a:gd name="T59" fmla="*/ 419 h 1596"/>
                <a:gd name="T60" fmla="*/ 241 w 1360"/>
                <a:gd name="T61" fmla="*/ 410 h 1596"/>
                <a:gd name="T62" fmla="*/ 129 w 1360"/>
                <a:gd name="T63" fmla="*/ 329 h 1596"/>
                <a:gd name="T64" fmla="*/ 106 w 1360"/>
                <a:gd name="T65" fmla="*/ 313 h 1596"/>
                <a:gd name="T66" fmla="*/ 68 w 1360"/>
                <a:gd name="T67" fmla="*/ 287 h 1596"/>
                <a:gd name="T68" fmla="*/ 33 w 1360"/>
                <a:gd name="T69" fmla="*/ 221 h 1596"/>
                <a:gd name="T70" fmla="*/ 73 w 1360"/>
                <a:gd name="T71" fmla="*/ 213 h 1596"/>
                <a:gd name="T72" fmla="*/ 79 w 1360"/>
                <a:gd name="T73" fmla="*/ 213 h 1596"/>
                <a:gd name="T74" fmla="*/ 87 w 1360"/>
                <a:gd name="T75" fmla="*/ 214 h 1596"/>
                <a:gd name="T76" fmla="*/ 119 w 1360"/>
                <a:gd name="T77" fmla="*/ 224 h 1596"/>
                <a:gd name="T78" fmla="*/ 128 w 1360"/>
                <a:gd name="T79" fmla="*/ 227 h 1596"/>
                <a:gd name="T80" fmla="*/ 135 w 1360"/>
                <a:gd name="T81" fmla="*/ 230 h 1596"/>
                <a:gd name="T82" fmla="*/ 151 w 1360"/>
                <a:gd name="T83" fmla="*/ 237 h 1596"/>
                <a:gd name="T84" fmla="*/ 158 w 1360"/>
                <a:gd name="T85" fmla="*/ 240 h 1596"/>
                <a:gd name="T86" fmla="*/ 197 w 1360"/>
                <a:gd name="T87" fmla="*/ 257 h 1596"/>
                <a:gd name="T88" fmla="*/ 412 w 1360"/>
                <a:gd name="T89" fmla="*/ 273 h 1596"/>
                <a:gd name="T90" fmla="*/ 461 w 1360"/>
                <a:gd name="T91" fmla="*/ 189 h 1596"/>
                <a:gd name="T92" fmla="*/ 460 w 1360"/>
                <a:gd name="T93" fmla="*/ 185 h 1596"/>
                <a:gd name="T94" fmla="*/ 460 w 1360"/>
                <a:gd name="T95" fmla="*/ 181 h 1596"/>
                <a:gd name="T96" fmla="*/ 457 w 1360"/>
                <a:gd name="T97" fmla="*/ 176 h 1596"/>
                <a:gd name="T98" fmla="*/ 455 w 1360"/>
                <a:gd name="T99" fmla="*/ 172 h 1596"/>
                <a:gd name="T100" fmla="*/ 451 w 1360"/>
                <a:gd name="T101" fmla="*/ 168 h 1596"/>
                <a:gd name="T102" fmla="*/ 444 w 1360"/>
                <a:gd name="T103" fmla="*/ 164 h 1596"/>
                <a:gd name="T104" fmla="*/ 423 w 1360"/>
                <a:gd name="T105" fmla="*/ 160 h 1596"/>
                <a:gd name="T106" fmla="*/ 281 w 1360"/>
                <a:gd name="T107" fmla="*/ 158 h 1596"/>
                <a:gd name="T108" fmla="*/ 347 w 1360"/>
                <a:gd name="T109" fmla="*/ 79 h 1596"/>
                <a:gd name="T110" fmla="*/ 420 w 1360"/>
                <a:gd name="T111" fmla="*/ 45 h 1596"/>
                <a:gd name="T112" fmla="*/ 548 w 1360"/>
                <a:gd name="T113" fmla="*/ 2 h 1596"/>
                <a:gd name="T114" fmla="*/ 584 w 1360"/>
                <a:gd name="T115" fmla="*/ 24 h 1596"/>
                <a:gd name="T116" fmla="*/ 905 w 1360"/>
                <a:gd name="T117" fmla="*/ 485 h 1596"/>
                <a:gd name="T118" fmla="*/ 918 w 1360"/>
                <a:gd name="T119" fmla="*/ 526 h 1596"/>
                <a:gd name="T120" fmla="*/ 1360 w 1360"/>
                <a:gd name="T121" fmla="*/ 1194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60" h="1596">
                  <a:moveTo>
                    <a:pt x="1360" y="1194"/>
                  </a:moveTo>
                  <a:cubicBezTo>
                    <a:pt x="1360" y="1596"/>
                    <a:pt x="1360" y="1596"/>
                    <a:pt x="1360" y="1596"/>
                  </a:cubicBezTo>
                  <a:cubicBezTo>
                    <a:pt x="1349" y="1575"/>
                    <a:pt x="1312" y="1536"/>
                    <a:pt x="1197" y="1497"/>
                  </a:cubicBezTo>
                  <a:cubicBezTo>
                    <a:pt x="1135" y="1476"/>
                    <a:pt x="1050" y="1455"/>
                    <a:pt x="935" y="1437"/>
                  </a:cubicBezTo>
                  <a:cubicBezTo>
                    <a:pt x="897" y="1361"/>
                    <a:pt x="867" y="1277"/>
                    <a:pt x="847" y="1188"/>
                  </a:cubicBezTo>
                  <a:cubicBezTo>
                    <a:pt x="838" y="1147"/>
                    <a:pt x="830" y="1108"/>
                    <a:pt x="823" y="1072"/>
                  </a:cubicBezTo>
                  <a:cubicBezTo>
                    <a:pt x="785" y="876"/>
                    <a:pt x="776" y="752"/>
                    <a:pt x="763" y="674"/>
                  </a:cubicBezTo>
                  <a:cubicBezTo>
                    <a:pt x="761" y="659"/>
                    <a:pt x="758" y="646"/>
                    <a:pt x="756" y="634"/>
                  </a:cubicBezTo>
                  <a:cubicBezTo>
                    <a:pt x="755" y="632"/>
                    <a:pt x="754" y="630"/>
                    <a:pt x="754" y="628"/>
                  </a:cubicBezTo>
                  <a:cubicBezTo>
                    <a:pt x="754" y="627"/>
                    <a:pt x="753" y="625"/>
                    <a:pt x="753" y="624"/>
                  </a:cubicBezTo>
                  <a:cubicBezTo>
                    <a:pt x="752" y="622"/>
                    <a:pt x="752" y="620"/>
                    <a:pt x="751" y="618"/>
                  </a:cubicBezTo>
                  <a:cubicBezTo>
                    <a:pt x="751" y="618"/>
                    <a:pt x="751" y="617"/>
                    <a:pt x="750" y="616"/>
                  </a:cubicBezTo>
                  <a:cubicBezTo>
                    <a:pt x="747" y="605"/>
                    <a:pt x="743" y="596"/>
                    <a:pt x="738" y="589"/>
                  </a:cubicBezTo>
                  <a:cubicBezTo>
                    <a:pt x="737" y="588"/>
                    <a:pt x="737" y="588"/>
                    <a:pt x="737" y="587"/>
                  </a:cubicBezTo>
                  <a:cubicBezTo>
                    <a:pt x="735" y="584"/>
                    <a:pt x="732" y="581"/>
                    <a:pt x="730" y="579"/>
                  </a:cubicBezTo>
                  <a:cubicBezTo>
                    <a:pt x="730" y="578"/>
                    <a:pt x="729" y="578"/>
                    <a:pt x="729" y="577"/>
                  </a:cubicBezTo>
                  <a:cubicBezTo>
                    <a:pt x="727" y="576"/>
                    <a:pt x="725" y="574"/>
                    <a:pt x="723" y="572"/>
                  </a:cubicBezTo>
                  <a:cubicBezTo>
                    <a:pt x="723" y="572"/>
                    <a:pt x="723" y="571"/>
                    <a:pt x="722" y="571"/>
                  </a:cubicBezTo>
                  <a:cubicBezTo>
                    <a:pt x="722" y="571"/>
                    <a:pt x="722" y="571"/>
                    <a:pt x="721" y="571"/>
                  </a:cubicBezTo>
                  <a:cubicBezTo>
                    <a:pt x="720" y="570"/>
                    <a:pt x="719" y="569"/>
                    <a:pt x="718" y="568"/>
                  </a:cubicBezTo>
                  <a:cubicBezTo>
                    <a:pt x="715" y="566"/>
                    <a:pt x="712" y="564"/>
                    <a:pt x="709" y="563"/>
                  </a:cubicBezTo>
                  <a:cubicBezTo>
                    <a:pt x="705" y="561"/>
                    <a:pt x="702" y="560"/>
                    <a:pt x="699" y="559"/>
                  </a:cubicBezTo>
                  <a:cubicBezTo>
                    <a:pt x="698" y="559"/>
                    <a:pt x="697" y="558"/>
                    <a:pt x="696" y="558"/>
                  </a:cubicBezTo>
                  <a:cubicBezTo>
                    <a:pt x="696" y="558"/>
                    <a:pt x="695" y="558"/>
                    <a:pt x="694" y="557"/>
                  </a:cubicBezTo>
                  <a:cubicBezTo>
                    <a:pt x="692" y="557"/>
                    <a:pt x="690" y="556"/>
                    <a:pt x="688" y="556"/>
                  </a:cubicBezTo>
                  <a:cubicBezTo>
                    <a:pt x="681" y="554"/>
                    <a:pt x="674" y="553"/>
                    <a:pt x="667" y="551"/>
                  </a:cubicBezTo>
                  <a:cubicBezTo>
                    <a:pt x="665" y="551"/>
                    <a:pt x="663" y="551"/>
                    <a:pt x="661" y="550"/>
                  </a:cubicBezTo>
                  <a:cubicBezTo>
                    <a:pt x="653" y="549"/>
                    <a:pt x="645" y="547"/>
                    <a:pt x="637" y="546"/>
                  </a:cubicBezTo>
                  <a:cubicBezTo>
                    <a:pt x="632" y="545"/>
                    <a:pt x="628" y="545"/>
                    <a:pt x="624" y="544"/>
                  </a:cubicBezTo>
                  <a:cubicBezTo>
                    <a:pt x="620" y="543"/>
                    <a:pt x="616" y="543"/>
                    <a:pt x="612" y="542"/>
                  </a:cubicBezTo>
                  <a:cubicBezTo>
                    <a:pt x="611" y="542"/>
                    <a:pt x="611" y="542"/>
                    <a:pt x="610" y="541"/>
                  </a:cubicBezTo>
                  <a:cubicBezTo>
                    <a:pt x="605" y="541"/>
                    <a:pt x="601" y="540"/>
                    <a:pt x="597" y="539"/>
                  </a:cubicBezTo>
                  <a:cubicBezTo>
                    <a:pt x="590" y="538"/>
                    <a:pt x="583" y="537"/>
                    <a:pt x="576" y="536"/>
                  </a:cubicBezTo>
                  <a:cubicBezTo>
                    <a:pt x="569" y="535"/>
                    <a:pt x="562" y="534"/>
                    <a:pt x="554" y="532"/>
                  </a:cubicBezTo>
                  <a:cubicBezTo>
                    <a:pt x="539" y="530"/>
                    <a:pt x="523" y="527"/>
                    <a:pt x="508" y="524"/>
                  </a:cubicBezTo>
                  <a:cubicBezTo>
                    <a:pt x="504" y="523"/>
                    <a:pt x="499" y="523"/>
                    <a:pt x="495" y="522"/>
                  </a:cubicBezTo>
                  <a:cubicBezTo>
                    <a:pt x="493" y="521"/>
                    <a:pt x="490" y="521"/>
                    <a:pt x="488" y="520"/>
                  </a:cubicBezTo>
                  <a:cubicBezTo>
                    <a:pt x="481" y="519"/>
                    <a:pt x="475" y="518"/>
                    <a:pt x="469" y="516"/>
                  </a:cubicBezTo>
                  <a:cubicBezTo>
                    <a:pt x="464" y="515"/>
                    <a:pt x="459" y="514"/>
                    <a:pt x="454" y="513"/>
                  </a:cubicBezTo>
                  <a:cubicBezTo>
                    <a:pt x="452" y="513"/>
                    <a:pt x="449" y="512"/>
                    <a:pt x="447" y="512"/>
                  </a:cubicBezTo>
                  <a:cubicBezTo>
                    <a:pt x="439" y="510"/>
                    <a:pt x="432" y="508"/>
                    <a:pt x="425" y="507"/>
                  </a:cubicBezTo>
                  <a:cubicBezTo>
                    <a:pt x="424" y="506"/>
                    <a:pt x="422" y="506"/>
                    <a:pt x="421" y="506"/>
                  </a:cubicBezTo>
                  <a:cubicBezTo>
                    <a:pt x="418" y="505"/>
                    <a:pt x="414" y="504"/>
                    <a:pt x="411" y="503"/>
                  </a:cubicBezTo>
                  <a:cubicBezTo>
                    <a:pt x="408" y="502"/>
                    <a:pt x="405" y="501"/>
                    <a:pt x="402" y="500"/>
                  </a:cubicBezTo>
                  <a:cubicBezTo>
                    <a:pt x="399" y="500"/>
                    <a:pt x="396" y="499"/>
                    <a:pt x="393" y="498"/>
                  </a:cubicBezTo>
                  <a:cubicBezTo>
                    <a:pt x="389" y="497"/>
                    <a:pt x="386" y="496"/>
                    <a:pt x="382" y="495"/>
                  </a:cubicBezTo>
                  <a:cubicBezTo>
                    <a:pt x="380" y="494"/>
                    <a:pt x="377" y="493"/>
                    <a:pt x="374" y="492"/>
                  </a:cubicBezTo>
                  <a:cubicBezTo>
                    <a:pt x="372" y="491"/>
                    <a:pt x="370" y="491"/>
                    <a:pt x="367" y="490"/>
                  </a:cubicBezTo>
                  <a:cubicBezTo>
                    <a:pt x="365" y="489"/>
                    <a:pt x="363" y="488"/>
                    <a:pt x="361" y="488"/>
                  </a:cubicBezTo>
                  <a:cubicBezTo>
                    <a:pt x="359" y="487"/>
                    <a:pt x="357" y="486"/>
                    <a:pt x="355" y="485"/>
                  </a:cubicBezTo>
                  <a:cubicBezTo>
                    <a:pt x="349" y="483"/>
                    <a:pt x="343" y="481"/>
                    <a:pt x="337" y="478"/>
                  </a:cubicBezTo>
                  <a:cubicBezTo>
                    <a:pt x="335" y="477"/>
                    <a:pt x="334" y="477"/>
                    <a:pt x="332" y="476"/>
                  </a:cubicBezTo>
                  <a:cubicBezTo>
                    <a:pt x="317" y="469"/>
                    <a:pt x="304" y="462"/>
                    <a:pt x="292" y="453"/>
                  </a:cubicBezTo>
                  <a:cubicBezTo>
                    <a:pt x="292" y="453"/>
                    <a:pt x="291" y="453"/>
                    <a:pt x="290" y="452"/>
                  </a:cubicBezTo>
                  <a:cubicBezTo>
                    <a:pt x="288" y="450"/>
                    <a:pt x="286" y="449"/>
                    <a:pt x="284" y="447"/>
                  </a:cubicBezTo>
                  <a:cubicBezTo>
                    <a:pt x="282" y="446"/>
                    <a:pt x="281" y="445"/>
                    <a:pt x="280" y="444"/>
                  </a:cubicBezTo>
                  <a:cubicBezTo>
                    <a:pt x="276" y="440"/>
                    <a:pt x="272" y="436"/>
                    <a:pt x="268" y="432"/>
                  </a:cubicBezTo>
                  <a:cubicBezTo>
                    <a:pt x="266" y="431"/>
                    <a:pt x="265" y="430"/>
                    <a:pt x="264" y="429"/>
                  </a:cubicBezTo>
                  <a:cubicBezTo>
                    <a:pt x="262" y="428"/>
                    <a:pt x="260" y="426"/>
                    <a:pt x="258" y="424"/>
                  </a:cubicBezTo>
                  <a:cubicBezTo>
                    <a:pt x="256" y="423"/>
                    <a:pt x="254" y="421"/>
                    <a:pt x="252" y="419"/>
                  </a:cubicBezTo>
                  <a:cubicBezTo>
                    <a:pt x="249" y="417"/>
                    <a:pt x="247" y="416"/>
                    <a:pt x="245" y="414"/>
                  </a:cubicBezTo>
                  <a:cubicBezTo>
                    <a:pt x="244" y="413"/>
                    <a:pt x="242" y="412"/>
                    <a:pt x="241" y="410"/>
                  </a:cubicBezTo>
                  <a:cubicBezTo>
                    <a:pt x="208" y="384"/>
                    <a:pt x="168" y="355"/>
                    <a:pt x="129" y="329"/>
                  </a:cubicBezTo>
                  <a:cubicBezTo>
                    <a:pt x="129" y="329"/>
                    <a:pt x="129" y="329"/>
                    <a:pt x="129" y="329"/>
                  </a:cubicBezTo>
                  <a:cubicBezTo>
                    <a:pt x="125" y="326"/>
                    <a:pt x="121" y="323"/>
                    <a:pt x="117" y="320"/>
                  </a:cubicBezTo>
                  <a:cubicBezTo>
                    <a:pt x="113" y="318"/>
                    <a:pt x="110" y="315"/>
                    <a:pt x="106" y="313"/>
                  </a:cubicBezTo>
                  <a:cubicBezTo>
                    <a:pt x="104" y="311"/>
                    <a:pt x="101" y="309"/>
                    <a:pt x="99" y="308"/>
                  </a:cubicBezTo>
                  <a:cubicBezTo>
                    <a:pt x="88" y="300"/>
                    <a:pt x="78" y="294"/>
                    <a:pt x="68" y="287"/>
                  </a:cubicBezTo>
                  <a:cubicBezTo>
                    <a:pt x="29" y="261"/>
                    <a:pt x="0" y="243"/>
                    <a:pt x="0" y="243"/>
                  </a:cubicBezTo>
                  <a:cubicBezTo>
                    <a:pt x="0" y="243"/>
                    <a:pt x="7" y="230"/>
                    <a:pt x="33" y="221"/>
                  </a:cubicBezTo>
                  <a:cubicBezTo>
                    <a:pt x="43" y="217"/>
                    <a:pt x="55" y="215"/>
                    <a:pt x="71" y="213"/>
                  </a:cubicBezTo>
                  <a:cubicBezTo>
                    <a:pt x="73" y="213"/>
                    <a:pt x="73" y="213"/>
                    <a:pt x="73" y="213"/>
                  </a:cubicBezTo>
                  <a:cubicBezTo>
                    <a:pt x="74" y="213"/>
                    <a:pt x="74" y="213"/>
                    <a:pt x="75" y="213"/>
                  </a:cubicBezTo>
                  <a:cubicBezTo>
                    <a:pt x="77" y="213"/>
                    <a:pt x="78" y="213"/>
                    <a:pt x="79" y="213"/>
                  </a:cubicBezTo>
                  <a:cubicBezTo>
                    <a:pt x="81" y="213"/>
                    <a:pt x="82" y="213"/>
                    <a:pt x="84" y="214"/>
                  </a:cubicBezTo>
                  <a:cubicBezTo>
                    <a:pt x="85" y="214"/>
                    <a:pt x="86" y="214"/>
                    <a:pt x="87" y="214"/>
                  </a:cubicBezTo>
                  <a:cubicBezTo>
                    <a:pt x="95" y="216"/>
                    <a:pt x="103" y="218"/>
                    <a:pt x="113" y="221"/>
                  </a:cubicBezTo>
                  <a:cubicBezTo>
                    <a:pt x="115" y="222"/>
                    <a:pt x="117" y="223"/>
                    <a:pt x="119" y="224"/>
                  </a:cubicBezTo>
                  <a:cubicBezTo>
                    <a:pt x="120" y="224"/>
                    <a:pt x="121" y="225"/>
                    <a:pt x="123" y="225"/>
                  </a:cubicBezTo>
                  <a:cubicBezTo>
                    <a:pt x="124" y="226"/>
                    <a:pt x="126" y="227"/>
                    <a:pt x="128" y="227"/>
                  </a:cubicBezTo>
                  <a:cubicBezTo>
                    <a:pt x="130" y="228"/>
                    <a:pt x="132" y="229"/>
                    <a:pt x="133" y="230"/>
                  </a:cubicBezTo>
                  <a:cubicBezTo>
                    <a:pt x="134" y="230"/>
                    <a:pt x="135" y="230"/>
                    <a:pt x="135" y="230"/>
                  </a:cubicBezTo>
                  <a:cubicBezTo>
                    <a:pt x="135" y="230"/>
                    <a:pt x="135" y="230"/>
                    <a:pt x="135" y="230"/>
                  </a:cubicBezTo>
                  <a:cubicBezTo>
                    <a:pt x="140" y="232"/>
                    <a:pt x="146" y="235"/>
                    <a:pt x="151" y="237"/>
                  </a:cubicBezTo>
                  <a:cubicBezTo>
                    <a:pt x="153" y="238"/>
                    <a:pt x="154" y="239"/>
                    <a:pt x="156" y="239"/>
                  </a:cubicBezTo>
                  <a:cubicBezTo>
                    <a:pt x="157" y="240"/>
                    <a:pt x="157" y="240"/>
                    <a:pt x="158" y="240"/>
                  </a:cubicBezTo>
                  <a:cubicBezTo>
                    <a:pt x="170" y="245"/>
                    <a:pt x="182" y="251"/>
                    <a:pt x="195" y="256"/>
                  </a:cubicBezTo>
                  <a:cubicBezTo>
                    <a:pt x="195" y="256"/>
                    <a:pt x="196" y="257"/>
                    <a:pt x="197" y="257"/>
                  </a:cubicBezTo>
                  <a:cubicBezTo>
                    <a:pt x="211" y="263"/>
                    <a:pt x="226" y="268"/>
                    <a:pt x="241" y="273"/>
                  </a:cubicBezTo>
                  <a:cubicBezTo>
                    <a:pt x="293" y="290"/>
                    <a:pt x="368" y="304"/>
                    <a:pt x="412" y="273"/>
                  </a:cubicBezTo>
                  <a:cubicBezTo>
                    <a:pt x="438" y="255"/>
                    <a:pt x="458" y="224"/>
                    <a:pt x="461" y="198"/>
                  </a:cubicBezTo>
                  <a:cubicBezTo>
                    <a:pt x="461" y="195"/>
                    <a:pt x="461" y="192"/>
                    <a:pt x="461" y="189"/>
                  </a:cubicBezTo>
                  <a:cubicBezTo>
                    <a:pt x="461" y="188"/>
                    <a:pt x="461" y="188"/>
                    <a:pt x="461" y="187"/>
                  </a:cubicBezTo>
                  <a:cubicBezTo>
                    <a:pt x="461" y="186"/>
                    <a:pt x="461" y="186"/>
                    <a:pt x="460" y="185"/>
                  </a:cubicBezTo>
                  <a:cubicBezTo>
                    <a:pt x="460" y="184"/>
                    <a:pt x="460" y="184"/>
                    <a:pt x="460" y="183"/>
                  </a:cubicBezTo>
                  <a:cubicBezTo>
                    <a:pt x="460" y="182"/>
                    <a:pt x="460" y="182"/>
                    <a:pt x="460" y="181"/>
                  </a:cubicBezTo>
                  <a:cubicBezTo>
                    <a:pt x="459" y="181"/>
                    <a:pt x="459" y="180"/>
                    <a:pt x="459" y="180"/>
                  </a:cubicBezTo>
                  <a:cubicBezTo>
                    <a:pt x="459" y="179"/>
                    <a:pt x="458" y="177"/>
                    <a:pt x="457" y="176"/>
                  </a:cubicBezTo>
                  <a:cubicBezTo>
                    <a:pt x="457" y="175"/>
                    <a:pt x="457" y="175"/>
                    <a:pt x="456" y="174"/>
                  </a:cubicBezTo>
                  <a:cubicBezTo>
                    <a:pt x="456" y="174"/>
                    <a:pt x="456" y="173"/>
                    <a:pt x="455" y="172"/>
                  </a:cubicBezTo>
                  <a:cubicBezTo>
                    <a:pt x="455" y="172"/>
                    <a:pt x="454" y="171"/>
                    <a:pt x="453" y="170"/>
                  </a:cubicBezTo>
                  <a:cubicBezTo>
                    <a:pt x="453" y="169"/>
                    <a:pt x="452" y="169"/>
                    <a:pt x="451" y="168"/>
                  </a:cubicBezTo>
                  <a:cubicBezTo>
                    <a:pt x="451" y="168"/>
                    <a:pt x="450" y="167"/>
                    <a:pt x="450" y="167"/>
                  </a:cubicBezTo>
                  <a:cubicBezTo>
                    <a:pt x="448" y="166"/>
                    <a:pt x="446" y="165"/>
                    <a:pt x="444" y="164"/>
                  </a:cubicBezTo>
                  <a:cubicBezTo>
                    <a:pt x="443" y="163"/>
                    <a:pt x="442" y="163"/>
                    <a:pt x="441" y="162"/>
                  </a:cubicBezTo>
                  <a:cubicBezTo>
                    <a:pt x="436" y="161"/>
                    <a:pt x="430" y="160"/>
                    <a:pt x="423" y="160"/>
                  </a:cubicBezTo>
                  <a:cubicBezTo>
                    <a:pt x="375" y="160"/>
                    <a:pt x="287" y="192"/>
                    <a:pt x="253" y="190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303" y="132"/>
                    <a:pt x="303" y="132"/>
                    <a:pt x="303" y="132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60" y="63"/>
                    <a:pt x="360" y="63"/>
                    <a:pt x="360" y="63"/>
                  </a:cubicBezTo>
                  <a:cubicBezTo>
                    <a:pt x="380" y="57"/>
                    <a:pt x="400" y="51"/>
                    <a:pt x="420" y="45"/>
                  </a:cubicBezTo>
                  <a:cubicBezTo>
                    <a:pt x="420" y="45"/>
                    <a:pt x="420" y="45"/>
                    <a:pt x="420" y="45"/>
                  </a:cubicBezTo>
                  <a:cubicBezTo>
                    <a:pt x="480" y="25"/>
                    <a:pt x="533" y="7"/>
                    <a:pt x="548" y="2"/>
                  </a:cubicBezTo>
                  <a:cubicBezTo>
                    <a:pt x="550" y="1"/>
                    <a:pt x="552" y="0"/>
                    <a:pt x="552" y="0"/>
                  </a:cubicBezTo>
                  <a:cubicBezTo>
                    <a:pt x="552" y="0"/>
                    <a:pt x="564" y="8"/>
                    <a:pt x="584" y="24"/>
                  </a:cubicBezTo>
                  <a:cubicBezTo>
                    <a:pt x="631" y="62"/>
                    <a:pt x="721" y="143"/>
                    <a:pt x="801" y="268"/>
                  </a:cubicBezTo>
                  <a:cubicBezTo>
                    <a:pt x="840" y="330"/>
                    <a:pt x="877" y="402"/>
                    <a:pt x="905" y="485"/>
                  </a:cubicBezTo>
                  <a:cubicBezTo>
                    <a:pt x="905" y="485"/>
                    <a:pt x="905" y="485"/>
                    <a:pt x="905" y="485"/>
                  </a:cubicBezTo>
                  <a:cubicBezTo>
                    <a:pt x="910" y="498"/>
                    <a:pt x="914" y="512"/>
                    <a:pt x="918" y="526"/>
                  </a:cubicBezTo>
                  <a:cubicBezTo>
                    <a:pt x="918" y="526"/>
                    <a:pt x="934" y="547"/>
                    <a:pt x="960" y="582"/>
                  </a:cubicBezTo>
                  <a:cubicBezTo>
                    <a:pt x="1041" y="691"/>
                    <a:pt x="1224" y="945"/>
                    <a:pt x="1360" y="1194"/>
                  </a:cubicBezTo>
                  <a:close/>
                </a:path>
              </a:pathLst>
            </a:custGeom>
            <a:gradFill>
              <a:gsLst>
                <a:gs pos="0">
                  <a:srgbClr val="E5C3FF"/>
                </a:gs>
                <a:gs pos="65000">
                  <a:srgbClr val="B0C7FF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5" name="Forma Livre 32">
              <a:extLst>
                <a:ext uri="{FF2B5EF4-FFF2-40B4-BE49-F238E27FC236}">
                  <a16:creationId xmlns:a16="http://schemas.microsoft.com/office/drawing/2014/main" id="{742FC6CF-44F1-407F-BEB2-8F383DCE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1066" y="1559272"/>
              <a:ext cx="2833086" cy="2015954"/>
            </a:xfrm>
            <a:custGeom>
              <a:avLst/>
              <a:gdLst>
                <a:gd name="T0" fmla="*/ 723 w 841"/>
                <a:gd name="T1" fmla="*/ 599 h 599"/>
                <a:gd name="T2" fmla="*/ 720 w 841"/>
                <a:gd name="T3" fmla="*/ 589 h 599"/>
                <a:gd name="T4" fmla="*/ 717 w 841"/>
                <a:gd name="T5" fmla="*/ 581 h 599"/>
                <a:gd name="T6" fmla="*/ 704 w 841"/>
                <a:gd name="T7" fmla="*/ 552 h 599"/>
                <a:gd name="T8" fmla="*/ 696 w 841"/>
                <a:gd name="T9" fmla="*/ 542 h 599"/>
                <a:gd name="T10" fmla="*/ 689 w 841"/>
                <a:gd name="T11" fmla="*/ 536 h 599"/>
                <a:gd name="T12" fmla="*/ 685 w 841"/>
                <a:gd name="T13" fmla="*/ 533 h 599"/>
                <a:gd name="T14" fmla="*/ 666 w 841"/>
                <a:gd name="T15" fmla="*/ 524 h 599"/>
                <a:gd name="T16" fmla="*/ 661 w 841"/>
                <a:gd name="T17" fmla="*/ 522 h 599"/>
                <a:gd name="T18" fmla="*/ 634 w 841"/>
                <a:gd name="T19" fmla="*/ 516 h 599"/>
                <a:gd name="T20" fmla="*/ 604 w 841"/>
                <a:gd name="T21" fmla="*/ 511 h 599"/>
                <a:gd name="T22" fmla="*/ 579 w 841"/>
                <a:gd name="T23" fmla="*/ 507 h 599"/>
                <a:gd name="T24" fmla="*/ 564 w 841"/>
                <a:gd name="T25" fmla="*/ 504 h 599"/>
                <a:gd name="T26" fmla="*/ 521 w 841"/>
                <a:gd name="T27" fmla="*/ 497 h 599"/>
                <a:gd name="T28" fmla="*/ 462 w 841"/>
                <a:gd name="T29" fmla="*/ 487 h 599"/>
                <a:gd name="T30" fmla="*/ 436 w 841"/>
                <a:gd name="T31" fmla="*/ 481 h 599"/>
                <a:gd name="T32" fmla="*/ 414 w 841"/>
                <a:gd name="T33" fmla="*/ 477 h 599"/>
                <a:gd name="T34" fmla="*/ 388 w 841"/>
                <a:gd name="T35" fmla="*/ 471 h 599"/>
                <a:gd name="T36" fmla="*/ 369 w 841"/>
                <a:gd name="T37" fmla="*/ 465 h 599"/>
                <a:gd name="T38" fmla="*/ 349 w 841"/>
                <a:gd name="T39" fmla="*/ 460 h 599"/>
                <a:gd name="T40" fmla="*/ 334 w 841"/>
                <a:gd name="T41" fmla="*/ 455 h 599"/>
                <a:gd name="T42" fmla="*/ 322 w 841"/>
                <a:gd name="T43" fmla="*/ 450 h 599"/>
                <a:gd name="T44" fmla="*/ 299 w 841"/>
                <a:gd name="T45" fmla="*/ 441 h 599"/>
                <a:gd name="T46" fmla="*/ 257 w 841"/>
                <a:gd name="T47" fmla="*/ 417 h 599"/>
                <a:gd name="T48" fmla="*/ 247 w 841"/>
                <a:gd name="T49" fmla="*/ 409 h 599"/>
                <a:gd name="T50" fmla="*/ 231 w 841"/>
                <a:gd name="T51" fmla="*/ 394 h 599"/>
                <a:gd name="T52" fmla="*/ 219 w 841"/>
                <a:gd name="T53" fmla="*/ 384 h 599"/>
                <a:gd name="T54" fmla="*/ 208 w 841"/>
                <a:gd name="T55" fmla="*/ 375 h 599"/>
                <a:gd name="T56" fmla="*/ 96 w 841"/>
                <a:gd name="T57" fmla="*/ 294 h 599"/>
                <a:gd name="T58" fmla="*/ 73 w 841"/>
                <a:gd name="T59" fmla="*/ 278 h 599"/>
                <a:gd name="T60" fmla="*/ 52 w 841"/>
                <a:gd name="T61" fmla="*/ 231 h 599"/>
                <a:gd name="T62" fmla="*/ 38 w 841"/>
                <a:gd name="T63" fmla="*/ 178 h 599"/>
                <a:gd name="T64" fmla="*/ 42 w 841"/>
                <a:gd name="T65" fmla="*/ 178 h 599"/>
                <a:gd name="T66" fmla="*/ 51 w 841"/>
                <a:gd name="T67" fmla="*/ 179 h 599"/>
                <a:gd name="T68" fmla="*/ 80 w 841"/>
                <a:gd name="T69" fmla="*/ 186 h 599"/>
                <a:gd name="T70" fmla="*/ 90 w 841"/>
                <a:gd name="T71" fmla="*/ 190 h 599"/>
                <a:gd name="T72" fmla="*/ 100 w 841"/>
                <a:gd name="T73" fmla="*/ 195 h 599"/>
                <a:gd name="T74" fmla="*/ 102 w 841"/>
                <a:gd name="T75" fmla="*/ 195 h 599"/>
                <a:gd name="T76" fmla="*/ 154 w 841"/>
                <a:gd name="T77" fmla="*/ 229 h 599"/>
                <a:gd name="T78" fmla="*/ 428 w 841"/>
                <a:gd name="T79" fmla="*/ 189 h 599"/>
                <a:gd name="T80" fmla="*/ 428 w 841"/>
                <a:gd name="T81" fmla="*/ 163 h 599"/>
                <a:gd name="T82" fmla="*/ 428 w 841"/>
                <a:gd name="T83" fmla="*/ 152 h 599"/>
                <a:gd name="T84" fmla="*/ 427 w 841"/>
                <a:gd name="T85" fmla="*/ 148 h 599"/>
                <a:gd name="T86" fmla="*/ 426 w 841"/>
                <a:gd name="T87" fmla="*/ 145 h 599"/>
                <a:gd name="T88" fmla="*/ 423 w 841"/>
                <a:gd name="T89" fmla="*/ 139 h 599"/>
                <a:gd name="T90" fmla="*/ 420 w 841"/>
                <a:gd name="T91" fmla="*/ 135 h 599"/>
                <a:gd name="T92" fmla="*/ 417 w 841"/>
                <a:gd name="T93" fmla="*/ 132 h 599"/>
                <a:gd name="T94" fmla="*/ 408 w 841"/>
                <a:gd name="T95" fmla="*/ 127 h 599"/>
                <a:gd name="T96" fmla="*/ 220 w 841"/>
                <a:gd name="T97" fmla="*/ 155 h 599"/>
                <a:gd name="T98" fmla="*/ 270 w 841"/>
                <a:gd name="T99" fmla="*/ 97 h 599"/>
                <a:gd name="T100" fmla="*/ 594 w 841"/>
                <a:gd name="T101" fmla="*/ 148 h 599"/>
                <a:gd name="T102" fmla="*/ 832 w 841"/>
                <a:gd name="T103" fmla="*/ 54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1" h="599">
                  <a:moveTo>
                    <a:pt x="832" y="544"/>
                  </a:moveTo>
                  <a:cubicBezTo>
                    <a:pt x="827" y="548"/>
                    <a:pt x="784" y="581"/>
                    <a:pt x="723" y="599"/>
                  </a:cubicBezTo>
                  <a:cubicBezTo>
                    <a:pt x="722" y="597"/>
                    <a:pt x="721" y="595"/>
                    <a:pt x="721" y="593"/>
                  </a:cubicBezTo>
                  <a:cubicBezTo>
                    <a:pt x="721" y="592"/>
                    <a:pt x="720" y="590"/>
                    <a:pt x="720" y="589"/>
                  </a:cubicBezTo>
                  <a:cubicBezTo>
                    <a:pt x="719" y="587"/>
                    <a:pt x="719" y="585"/>
                    <a:pt x="718" y="583"/>
                  </a:cubicBezTo>
                  <a:cubicBezTo>
                    <a:pt x="718" y="583"/>
                    <a:pt x="718" y="582"/>
                    <a:pt x="717" y="581"/>
                  </a:cubicBezTo>
                  <a:cubicBezTo>
                    <a:pt x="714" y="570"/>
                    <a:pt x="710" y="561"/>
                    <a:pt x="705" y="554"/>
                  </a:cubicBezTo>
                  <a:cubicBezTo>
                    <a:pt x="704" y="553"/>
                    <a:pt x="704" y="553"/>
                    <a:pt x="704" y="552"/>
                  </a:cubicBezTo>
                  <a:cubicBezTo>
                    <a:pt x="702" y="549"/>
                    <a:pt x="699" y="546"/>
                    <a:pt x="697" y="544"/>
                  </a:cubicBezTo>
                  <a:cubicBezTo>
                    <a:pt x="697" y="543"/>
                    <a:pt x="696" y="543"/>
                    <a:pt x="696" y="542"/>
                  </a:cubicBezTo>
                  <a:cubicBezTo>
                    <a:pt x="694" y="541"/>
                    <a:pt x="692" y="539"/>
                    <a:pt x="690" y="537"/>
                  </a:cubicBezTo>
                  <a:cubicBezTo>
                    <a:pt x="690" y="537"/>
                    <a:pt x="690" y="536"/>
                    <a:pt x="689" y="536"/>
                  </a:cubicBezTo>
                  <a:cubicBezTo>
                    <a:pt x="689" y="536"/>
                    <a:pt x="689" y="536"/>
                    <a:pt x="688" y="536"/>
                  </a:cubicBezTo>
                  <a:cubicBezTo>
                    <a:pt x="687" y="535"/>
                    <a:pt x="686" y="534"/>
                    <a:pt x="685" y="533"/>
                  </a:cubicBezTo>
                  <a:cubicBezTo>
                    <a:pt x="682" y="531"/>
                    <a:pt x="679" y="529"/>
                    <a:pt x="676" y="528"/>
                  </a:cubicBezTo>
                  <a:cubicBezTo>
                    <a:pt x="672" y="526"/>
                    <a:pt x="669" y="525"/>
                    <a:pt x="666" y="524"/>
                  </a:cubicBezTo>
                  <a:cubicBezTo>
                    <a:pt x="665" y="524"/>
                    <a:pt x="664" y="523"/>
                    <a:pt x="663" y="523"/>
                  </a:cubicBezTo>
                  <a:cubicBezTo>
                    <a:pt x="663" y="523"/>
                    <a:pt x="662" y="523"/>
                    <a:pt x="661" y="522"/>
                  </a:cubicBezTo>
                  <a:cubicBezTo>
                    <a:pt x="659" y="522"/>
                    <a:pt x="657" y="521"/>
                    <a:pt x="655" y="521"/>
                  </a:cubicBezTo>
                  <a:cubicBezTo>
                    <a:pt x="648" y="519"/>
                    <a:pt x="641" y="518"/>
                    <a:pt x="634" y="516"/>
                  </a:cubicBezTo>
                  <a:cubicBezTo>
                    <a:pt x="632" y="516"/>
                    <a:pt x="630" y="516"/>
                    <a:pt x="628" y="515"/>
                  </a:cubicBezTo>
                  <a:cubicBezTo>
                    <a:pt x="620" y="514"/>
                    <a:pt x="612" y="512"/>
                    <a:pt x="604" y="511"/>
                  </a:cubicBezTo>
                  <a:cubicBezTo>
                    <a:pt x="599" y="510"/>
                    <a:pt x="595" y="510"/>
                    <a:pt x="591" y="509"/>
                  </a:cubicBezTo>
                  <a:cubicBezTo>
                    <a:pt x="587" y="508"/>
                    <a:pt x="583" y="508"/>
                    <a:pt x="579" y="507"/>
                  </a:cubicBezTo>
                  <a:cubicBezTo>
                    <a:pt x="578" y="507"/>
                    <a:pt x="578" y="507"/>
                    <a:pt x="577" y="506"/>
                  </a:cubicBezTo>
                  <a:cubicBezTo>
                    <a:pt x="572" y="506"/>
                    <a:pt x="568" y="505"/>
                    <a:pt x="564" y="504"/>
                  </a:cubicBezTo>
                  <a:cubicBezTo>
                    <a:pt x="557" y="503"/>
                    <a:pt x="550" y="502"/>
                    <a:pt x="543" y="501"/>
                  </a:cubicBezTo>
                  <a:cubicBezTo>
                    <a:pt x="536" y="500"/>
                    <a:pt x="529" y="499"/>
                    <a:pt x="521" y="497"/>
                  </a:cubicBezTo>
                  <a:cubicBezTo>
                    <a:pt x="506" y="495"/>
                    <a:pt x="490" y="492"/>
                    <a:pt x="475" y="489"/>
                  </a:cubicBezTo>
                  <a:cubicBezTo>
                    <a:pt x="471" y="488"/>
                    <a:pt x="466" y="488"/>
                    <a:pt x="462" y="487"/>
                  </a:cubicBezTo>
                  <a:cubicBezTo>
                    <a:pt x="460" y="486"/>
                    <a:pt x="457" y="486"/>
                    <a:pt x="455" y="485"/>
                  </a:cubicBezTo>
                  <a:cubicBezTo>
                    <a:pt x="448" y="484"/>
                    <a:pt x="442" y="483"/>
                    <a:pt x="436" y="481"/>
                  </a:cubicBezTo>
                  <a:cubicBezTo>
                    <a:pt x="431" y="480"/>
                    <a:pt x="426" y="479"/>
                    <a:pt x="421" y="478"/>
                  </a:cubicBezTo>
                  <a:cubicBezTo>
                    <a:pt x="419" y="478"/>
                    <a:pt x="416" y="477"/>
                    <a:pt x="414" y="477"/>
                  </a:cubicBezTo>
                  <a:cubicBezTo>
                    <a:pt x="406" y="475"/>
                    <a:pt x="399" y="473"/>
                    <a:pt x="392" y="472"/>
                  </a:cubicBezTo>
                  <a:cubicBezTo>
                    <a:pt x="391" y="471"/>
                    <a:pt x="389" y="471"/>
                    <a:pt x="388" y="471"/>
                  </a:cubicBezTo>
                  <a:cubicBezTo>
                    <a:pt x="385" y="470"/>
                    <a:pt x="381" y="469"/>
                    <a:pt x="378" y="468"/>
                  </a:cubicBezTo>
                  <a:cubicBezTo>
                    <a:pt x="375" y="467"/>
                    <a:pt x="372" y="466"/>
                    <a:pt x="369" y="465"/>
                  </a:cubicBezTo>
                  <a:cubicBezTo>
                    <a:pt x="366" y="465"/>
                    <a:pt x="363" y="464"/>
                    <a:pt x="360" y="463"/>
                  </a:cubicBezTo>
                  <a:cubicBezTo>
                    <a:pt x="356" y="462"/>
                    <a:pt x="353" y="461"/>
                    <a:pt x="349" y="460"/>
                  </a:cubicBezTo>
                  <a:cubicBezTo>
                    <a:pt x="347" y="459"/>
                    <a:pt x="344" y="458"/>
                    <a:pt x="341" y="457"/>
                  </a:cubicBezTo>
                  <a:cubicBezTo>
                    <a:pt x="339" y="456"/>
                    <a:pt x="337" y="456"/>
                    <a:pt x="334" y="455"/>
                  </a:cubicBezTo>
                  <a:cubicBezTo>
                    <a:pt x="332" y="454"/>
                    <a:pt x="330" y="453"/>
                    <a:pt x="328" y="453"/>
                  </a:cubicBezTo>
                  <a:cubicBezTo>
                    <a:pt x="326" y="452"/>
                    <a:pt x="324" y="451"/>
                    <a:pt x="322" y="450"/>
                  </a:cubicBezTo>
                  <a:cubicBezTo>
                    <a:pt x="316" y="448"/>
                    <a:pt x="310" y="446"/>
                    <a:pt x="304" y="443"/>
                  </a:cubicBezTo>
                  <a:cubicBezTo>
                    <a:pt x="302" y="442"/>
                    <a:pt x="301" y="442"/>
                    <a:pt x="299" y="441"/>
                  </a:cubicBezTo>
                  <a:cubicBezTo>
                    <a:pt x="284" y="434"/>
                    <a:pt x="271" y="427"/>
                    <a:pt x="259" y="418"/>
                  </a:cubicBezTo>
                  <a:cubicBezTo>
                    <a:pt x="259" y="418"/>
                    <a:pt x="258" y="418"/>
                    <a:pt x="257" y="417"/>
                  </a:cubicBezTo>
                  <a:cubicBezTo>
                    <a:pt x="255" y="415"/>
                    <a:pt x="253" y="414"/>
                    <a:pt x="251" y="412"/>
                  </a:cubicBezTo>
                  <a:cubicBezTo>
                    <a:pt x="249" y="411"/>
                    <a:pt x="248" y="410"/>
                    <a:pt x="247" y="409"/>
                  </a:cubicBezTo>
                  <a:cubicBezTo>
                    <a:pt x="243" y="405"/>
                    <a:pt x="239" y="401"/>
                    <a:pt x="235" y="397"/>
                  </a:cubicBezTo>
                  <a:cubicBezTo>
                    <a:pt x="233" y="396"/>
                    <a:pt x="232" y="395"/>
                    <a:pt x="231" y="394"/>
                  </a:cubicBezTo>
                  <a:cubicBezTo>
                    <a:pt x="229" y="393"/>
                    <a:pt x="227" y="391"/>
                    <a:pt x="225" y="389"/>
                  </a:cubicBezTo>
                  <a:cubicBezTo>
                    <a:pt x="223" y="388"/>
                    <a:pt x="221" y="386"/>
                    <a:pt x="219" y="384"/>
                  </a:cubicBezTo>
                  <a:cubicBezTo>
                    <a:pt x="216" y="382"/>
                    <a:pt x="214" y="381"/>
                    <a:pt x="212" y="379"/>
                  </a:cubicBezTo>
                  <a:cubicBezTo>
                    <a:pt x="211" y="378"/>
                    <a:pt x="209" y="377"/>
                    <a:pt x="208" y="375"/>
                  </a:cubicBezTo>
                  <a:cubicBezTo>
                    <a:pt x="175" y="349"/>
                    <a:pt x="135" y="320"/>
                    <a:pt x="96" y="294"/>
                  </a:cubicBezTo>
                  <a:cubicBezTo>
                    <a:pt x="96" y="294"/>
                    <a:pt x="96" y="294"/>
                    <a:pt x="96" y="294"/>
                  </a:cubicBezTo>
                  <a:cubicBezTo>
                    <a:pt x="92" y="291"/>
                    <a:pt x="88" y="288"/>
                    <a:pt x="84" y="285"/>
                  </a:cubicBezTo>
                  <a:cubicBezTo>
                    <a:pt x="80" y="283"/>
                    <a:pt x="77" y="280"/>
                    <a:pt x="73" y="278"/>
                  </a:cubicBezTo>
                  <a:cubicBezTo>
                    <a:pt x="71" y="276"/>
                    <a:pt x="68" y="274"/>
                    <a:pt x="66" y="273"/>
                  </a:cubicBezTo>
                  <a:cubicBezTo>
                    <a:pt x="65" y="256"/>
                    <a:pt x="60" y="242"/>
                    <a:pt x="52" y="231"/>
                  </a:cubicBezTo>
                  <a:cubicBezTo>
                    <a:pt x="38" y="211"/>
                    <a:pt x="16" y="198"/>
                    <a:pt x="0" y="186"/>
                  </a:cubicBezTo>
                  <a:cubicBezTo>
                    <a:pt x="10" y="182"/>
                    <a:pt x="22" y="180"/>
                    <a:pt x="38" y="178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1" y="178"/>
                    <a:pt x="41" y="178"/>
                    <a:pt x="42" y="178"/>
                  </a:cubicBezTo>
                  <a:cubicBezTo>
                    <a:pt x="44" y="178"/>
                    <a:pt x="45" y="178"/>
                    <a:pt x="46" y="178"/>
                  </a:cubicBezTo>
                  <a:cubicBezTo>
                    <a:pt x="48" y="178"/>
                    <a:pt x="49" y="178"/>
                    <a:pt x="51" y="179"/>
                  </a:cubicBezTo>
                  <a:cubicBezTo>
                    <a:pt x="52" y="179"/>
                    <a:pt x="53" y="179"/>
                    <a:pt x="54" y="179"/>
                  </a:cubicBezTo>
                  <a:cubicBezTo>
                    <a:pt x="62" y="181"/>
                    <a:pt x="70" y="183"/>
                    <a:pt x="80" y="186"/>
                  </a:cubicBezTo>
                  <a:cubicBezTo>
                    <a:pt x="82" y="187"/>
                    <a:pt x="84" y="188"/>
                    <a:pt x="86" y="189"/>
                  </a:cubicBezTo>
                  <a:cubicBezTo>
                    <a:pt x="87" y="189"/>
                    <a:pt x="88" y="190"/>
                    <a:pt x="90" y="190"/>
                  </a:cubicBezTo>
                  <a:cubicBezTo>
                    <a:pt x="91" y="191"/>
                    <a:pt x="93" y="192"/>
                    <a:pt x="95" y="192"/>
                  </a:cubicBezTo>
                  <a:cubicBezTo>
                    <a:pt x="97" y="193"/>
                    <a:pt x="99" y="194"/>
                    <a:pt x="100" y="195"/>
                  </a:cubicBezTo>
                  <a:cubicBezTo>
                    <a:pt x="101" y="195"/>
                    <a:pt x="101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02" y="195"/>
                    <a:pt x="102" y="195"/>
                    <a:pt x="102" y="195"/>
                  </a:cubicBezTo>
                  <a:cubicBezTo>
                    <a:pt x="116" y="207"/>
                    <a:pt x="134" y="218"/>
                    <a:pt x="154" y="229"/>
                  </a:cubicBezTo>
                  <a:cubicBezTo>
                    <a:pt x="251" y="280"/>
                    <a:pt x="405" y="310"/>
                    <a:pt x="428" y="196"/>
                  </a:cubicBezTo>
                  <a:cubicBezTo>
                    <a:pt x="429" y="193"/>
                    <a:pt x="429" y="191"/>
                    <a:pt x="428" y="189"/>
                  </a:cubicBezTo>
                  <a:cubicBezTo>
                    <a:pt x="430" y="180"/>
                    <a:pt x="430" y="171"/>
                    <a:pt x="428" y="163"/>
                  </a:cubicBezTo>
                  <a:cubicBezTo>
                    <a:pt x="428" y="163"/>
                    <a:pt x="428" y="163"/>
                    <a:pt x="428" y="163"/>
                  </a:cubicBezTo>
                  <a:cubicBezTo>
                    <a:pt x="428" y="160"/>
                    <a:pt x="428" y="157"/>
                    <a:pt x="428" y="154"/>
                  </a:cubicBezTo>
                  <a:cubicBezTo>
                    <a:pt x="428" y="153"/>
                    <a:pt x="428" y="153"/>
                    <a:pt x="428" y="152"/>
                  </a:cubicBezTo>
                  <a:cubicBezTo>
                    <a:pt x="428" y="151"/>
                    <a:pt x="428" y="151"/>
                    <a:pt x="427" y="150"/>
                  </a:cubicBezTo>
                  <a:cubicBezTo>
                    <a:pt x="427" y="149"/>
                    <a:pt x="427" y="149"/>
                    <a:pt x="427" y="148"/>
                  </a:cubicBezTo>
                  <a:cubicBezTo>
                    <a:pt x="427" y="147"/>
                    <a:pt x="427" y="147"/>
                    <a:pt x="427" y="146"/>
                  </a:cubicBezTo>
                  <a:cubicBezTo>
                    <a:pt x="426" y="146"/>
                    <a:pt x="426" y="145"/>
                    <a:pt x="426" y="145"/>
                  </a:cubicBezTo>
                  <a:cubicBezTo>
                    <a:pt x="426" y="144"/>
                    <a:pt x="425" y="142"/>
                    <a:pt x="424" y="141"/>
                  </a:cubicBezTo>
                  <a:cubicBezTo>
                    <a:pt x="424" y="140"/>
                    <a:pt x="424" y="140"/>
                    <a:pt x="423" y="139"/>
                  </a:cubicBezTo>
                  <a:cubicBezTo>
                    <a:pt x="423" y="139"/>
                    <a:pt x="423" y="138"/>
                    <a:pt x="422" y="137"/>
                  </a:cubicBezTo>
                  <a:cubicBezTo>
                    <a:pt x="422" y="137"/>
                    <a:pt x="421" y="136"/>
                    <a:pt x="420" y="135"/>
                  </a:cubicBezTo>
                  <a:cubicBezTo>
                    <a:pt x="420" y="134"/>
                    <a:pt x="419" y="134"/>
                    <a:pt x="418" y="133"/>
                  </a:cubicBezTo>
                  <a:cubicBezTo>
                    <a:pt x="418" y="133"/>
                    <a:pt x="417" y="132"/>
                    <a:pt x="417" y="132"/>
                  </a:cubicBezTo>
                  <a:cubicBezTo>
                    <a:pt x="415" y="131"/>
                    <a:pt x="413" y="130"/>
                    <a:pt x="411" y="129"/>
                  </a:cubicBezTo>
                  <a:cubicBezTo>
                    <a:pt x="410" y="128"/>
                    <a:pt x="409" y="128"/>
                    <a:pt x="408" y="127"/>
                  </a:cubicBezTo>
                  <a:cubicBezTo>
                    <a:pt x="403" y="126"/>
                    <a:pt x="397" y="125"/>
                    <a:pt x="390" y="125"/>
                  </a:cubicBezTo>
                  <a:cubicBezTo>
                    <a:pt x="342" y="125"/>
                    <a:pt x="254" y="157"/>
                    <a:pt x="220" y="155"/>
                  </a:cubicBezTo>
                  <a:cubicBezTo>
                    <a:pt x="248" y="123"/>
                    <a:pt x="248" y="123"/>
                    <a:pt x="248" y="123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333" y="79"/>
                    <a:pt x="410" y="61"/>
                    <a:pt x="464" y="53"/>
                  </a:cubicBezTo>
                  <a:cubicBezTo>
                    <a:pt x="541" y="42"/>
                    <a:pt x="566" y="0"/>
                    <a:pt x="594" y="148"/>
                  </a:cubicBezTo>
                  <a:cubicBezTo>
                    <a:pt x="621" y="297"/>
                    <a:pt x="682" y="329"/>
                    <a:pt x="730" y="361"/>
                  </a:cubicBezTo>
                  <a:cubicBezTo>
                    <a:pt x="779" y="394"/>
                    <a:pt x="841" y="538"/>
                    <a:pt x="832" y="5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6" name="Forma Livre 33">
              <a:extLst>
                <a:ext uri="{FF2B5EF4-FFF2-40B4-BE49-F238E27FC236}">
                  <a16:creationId xmlns:a16="http://schemas.microsoft.com/office/drawing/2014/main" id="{86469AEA-7511-41DC-A011-88DD8174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197122"/>
              <a:ext cx="964074" cy="677360"/>
            </a:xfrm>
            <a:custGeom>
              <a:avLst/>
              <a:gdLst>
                <a:gd name="T0" fmla="*/ 462 w 538"/>
                <a:gd name="T1" fmla="*/ 0 h 378"/>
                <a:gd name="T2" fmla="*/ 0 w 538"/>
                <a:gd name="T3" fmla="*/ 245 h 378"/>
                <a:gd name="T4" fmla="*/ 0 w 538"/>
                <a:gd name="T5" fmla="*/ 378 h 378"/>
                <a:gd name="T6" fmla="*/ 538 w 538"/>
                <a:gd name="T7" fmla="*/ 100 h 378"/>
                <a:gd name="T8" fmla="*/ 462 w 538"/>
                <a:gd name="T9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378">
                  <a:moveTo>
                    <a:pt x="462" y="0"/>
                  </a:moveTo>
                  <a:lnTo>
                    <a:pt x="0" y="245"/>
                  </a:lnTo>
                  <a:lnTo>
                    <a:pt x="0" y="378"/>
                  </a:lnTo>
                  <a:lnTo>
                    <a:pt x="538" y="10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7" name="Forma livre 34">
              <a:extLst>
                <a:ext uri="{FF2B5EF4-FFF2-40B4-BE49-F238E27FC236}">
                  <a16:creationId xmlns:a16="http://schemas.microsoft.com/office/drawing/2014/main" id="{A828F27C-2D7F-4EC9-819B-5E259490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376318"/>
              <a:ext cx="2331338" cy="3436976"/>
            </a:xfrm>
            <a:custGeom>
              <a:avLst/>
              <a:gdLst>
                <a:gd name="T0" fmla="*/ 692 w 692"/>
                <a:gd name="T1" fmla="*/ 543 h 1021"/>
                <a:gd name="T2" fmla="*/ 692 w 692"/>
                <a:gd name="T3" fmla="*/ 1021 h 1021"/>
                <a:gd name="T4" fmla="*/ 529 w 692"/>
                <a:gd name="T5" fmla="*/ 922 h 1021"/>
                <a:gd name="T6" fmla="*/ 267 w 692"/>
                <a:gd name="T7" fmla="*/ 862 h 1021"/>
                <a:gd name="T8" fmla="*/ 222 w 692"/>
                <a:gd name="T9" fmla="*/ 855 h 1021"/>
                <a:gd name="T10" fmla="*/ 85 w 692"/>
                <a:gd name="T11" fmla="*/ 506 h 1021"/>
                <a:gd name="T12" fmla="*/ 0 w 692"/>
                <a:gd name="T13" fmla="*/ 148 h 1021"/>
                <a:gd name="T14" fmla="*/ 95 w 692"/>
                <a:gd name="T15" fmla="*/ 99 h 1021"/>
                <a:gd name="T16" fmla="*/ 183 w 692"/>
                <a:gd name="T17" fmla="*/ 54 h 1021"/>
                <a:gd name="T18" fmla="*/ 263 w 692"/>
                <a:gd name="T19" fmla="*/ 13 h 1021"/>
                <a:gd name="T20" fmla="*/ 286 w 692"/>
                <a:gd name="T21" fmla="*/ 0 h 1021"/>
                <a:gd name="T22" fmla="*/ 286 w 692"/>
                <a:gd name="T23" fmla="*/ 0 h 1021"/>
                <a:gd name="T24" fmla="*/ 286 w 692"/>
                <a:gd name="T25" fmla="*/ 0 h 1021"/>
                <a:gd name="T26" fmla="*/ 292 w 692"/>
                <a:gd name="T27" fmla="*/ 7 h 1021"/>
                <a:gd name="T28" fmla="*/ 692 w 692"/>
                <a:gd name="T29" fmla="*/ 543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1021">
                  <a:moveTo>
                    <a:pt x="692" y="543"/>
                  </a:moveTo>
                  <a:cubicBezTo>
                    <a:pt x="692" y="1021"/>
                    <a:pt x="692" y="1021"/>
                    <a:pt x="692" y="1021"/>
                  </a:cubicBezTo>
                  <a:cubicBezTo>
                    <a:pt x="681" y="1000"/>
                    <a:pt x="644" y="961"/>
                    <a:pt x="529" y="922"/>
                  </a:cubicBezTo>
                  <a:cubicBezTo>
                    <a:pt x="467" y="901"/>
                    <a:pt x="382" y="880"/>
                    <a:pt x="267" y="862"/>
                  </a:cubicBezTo>
                  <a:cubicBezTo>
                    <a:pt x="252" y="860"/>
                    <a:pt x="238" y="857"/>
                    <a:pt x="222" y="855"/>
                  </a:cubicBezTo>
                  <a:cubicBezTo>
                    <a:pt x="164" y="741"/>
                    <a:pt x="118" y="618"/>
                    <a:pt x="85" y="506"/>
                  </a:cubicBezTo>
                  <a:cubicBezTo>
                    <a:pt x="24" y="308"/>
                    <a:pt x="0" y="148"/>
                    <a:pt x="0" y="148"/>
                  </a:cubicBezTo>
                  <a:cubicBezTo>
                    <a:pt x="95" y="99"/>
                    <a:pt x="95" y="99"/>
                    <a:pt x="95" y="99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263" y="13"/>
                    <a:pt x="263" y="13"/>
                    <a:pt x="263" y="13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288" y="2"/>
                    <a:pt x="290" y="5"/>
                    <a:pt x="292" y="7"/>
                  </a:cubicBezTo>
                  <a:cubicBezTo>
                    <a:pt x="354" y="77"/>
                    <a:pt x="539" y="303"/>
                    <a:pt x="692" y="543"/>
                  </a:cubicBezTo>
                  <a:close/>
                </a:path>
              </a:pathLst>
            </a:custGeom>
            <a:gradFill>
              <a:gsLst>
                <a:gs pos="0">
                  <a:srgbClr val="0A2DDB"/>
                </a:gs>
                <a:gs pos="83000">
                  <a:srgbClr val="3E04A9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58" name="Forma Livre 35">
              <a:extLst>
                <a:ext uri="{FF2B5EF4-FFF2-40B4-BE49-F238E27FC236}">
                  <a16:creationId xmlns:a16="http://schemas.microsoft.com/office/drawing/2014/main" id="{3CEFFA90-EB51-41A6-8D88-DC1FC480C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664" y="3557306"/>
              <a:ext cx="1782999" cy="2922684"/>
            </a:xfrm>
            <a:custGeom>
              <a:avLst/>
              <a:gdLst>
                <a:gd name="T0" fmla="*/ 529 w 529"/>
                <a:gd name="T1" fmla="*/ 868 h 868"/>
                <a:gd name="T2" fmla="*/ 267 w 529"/>
                <a:gd name="T3" fmla="*/ 808 h 868"/>
                <a:gd name="T4" fmla="*/ 222 w 529"/>
                <a:gd name="T5" fmla="*/ 801 h 868"/>
                <a:gd name="T6" fmla="*/ 85 w 529"/>
                <a:gd name="T7" fmla="*/ 452 h 868"/>
                <a:gd name="T8" fmla="*/ 0 w 529"/>
                <a:gd name="T9" fmla="*/ 94 h 868"/>
                <a:gd name="T10" fmla="*/ 95 w 529"/>
                <a:gd name="T11" fmla="*/ 45 h 868"/>
                <a:gd name="T12" fmla="*/ 183 w 529"/>
                <a:gd name="T13" fmla="*/ 0 h 868"/>
                <a:gd name="T14" fmla="*/ 194 w 529"/>
                <a:gd name="T15" fmla="*/ 1 h 868"/>
                <a:gd name="T16" fmla="*/ 315 w 529"/>
                <a:gd name="T17" fmla="*/ 378 h 868"/>
                <a:gd name="T18" fmla="*/ 315 w 529"/>
                <a:gd name="T19" fmla="*/ 421 h 868"/>
                <a:gd name="T20" fmla="*/ 508 w 529"/>
                <a:gd name="T21" fmla="*/ 855 h 868"/>
                <a:gd name="T22" fmla="*/ 529 w 529"/>
                <a:gd name="T2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9" h="868">
                  <a:moveTo>
                    <a:pt x="529" y="868"/>
                  </a:moveTo>
                  <a:cubicBezTo>
                    <a:pt x="467" y="847"/>
                    <a:pt x="382" y="826"/>
                    <a:pt x="267" y="808"/>
                  </a:cubicBezTo>
                  <a:cubicBezTo>
                    <a:pt x="252" y="806"/>
                    <a:pt x="238" y="803"/>
                    <a:pt x="222" y="801"/>
                  </a:cubicBezTo>
                  <a:cubicBezTo>
                    <a:pt x="164" y="687"/>
                    <a:pt x="118" y="564"/>
                    <a:pt x="85" y="452"/>
                  </a:cubicBezTo>
                  <a:cubicBezTo>
                    <a:pt x="24" y="254"/>
                    <a:pt x="0" y="94"/>
                    <a:pt x="0" y="94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7" y="0"/>
                    <a:pt x="190" y="0"/>
                    <a:pt x="194" y="1"/>
                  </a:cubicBezTo>
                  <a:cubicBezTo>
                    <a:pt x="194" y="1"/>
                    <a:pt x="315" y="244"/>
                    <a:pt x="315" y="378"/>
                  </a:cubicBezTo>
                  <a:cubicBezTo>
                    <a:pt x="315" y="392"/>
                    <a:pt x="315" y="406"/>
                    <a:pt x="315" y="421"/>
                  </a:cubicBezTo>
                  <a:cubicBezTo>
                    <a:pt x="311" y="551"/>
                    <a:pt x="307" y="720"/>
                    <a:pt x="508" y="855"/>
                  </a:cubicBezTo>
                  <a:cubicBezTo>
                    <a:pt x="515" y="859"/>
                    <a:pt x="522" y="864"/>
                    <a:pt x="529" y="868"/>
                  </a:cubicBezTo>
                  <a:close/>
                </a:path>
              </a:pathLst>
            </a:custGeom>
            <a:gradFill>
              <a:gsLst>
                <a:gs pos="100000">
                  <a:srgbClr val="5936E0"/>
                </a:gs>
                <a:gs pos="44000">
                  <a:srgbClr val="371DBD"/>
                </a:gs>
              </a:gsLst>
              <a:lin ang="132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sp>
          <p:nvSpPr>
            <p:cNvPr id="67" name="Forma livre: Forma 66">
              <a:extLst>
                <a:ext uri="{FF2B5EF4-FFF2-40B4-BE49-F238E27FC236}">
                  <a16:creationId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ítulo 14" hidden="1">
            <a:extLst>
              <a:ext uri="{FF2B5EF4-FFF2-40B4-BE49-F238E27FC236}">
                <a16:creationId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2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386" y="1674247"/>
            <a:ext cx="44158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Nesta audiência pública serão demonstrados os principais índices das finanças do município, tendo por base o Relatório Resumido da Execução Orçamentária (RREO) e o Relatório de Gestão Fiscal (RGF). 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3526"/>
            <a:ext cx="12401233" cy="20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2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3447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1" y="1596301"/>
            <a:ext cx="384295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ARRECADADA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273" y="0"/>
            <a:ext cx="8272923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17" y="4938307"/>
            <a:ext cx="12401233" cy="2025534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CCA7EE2-1AAC-9CF4-9873-7A47EB26E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98715"/>
              </p:ext>
            </p:extLst>
          </p:nvPr>
        </p:nvGraphicFramePr>
        <p:xfrm>
          <a:off x="4876799" y="216004"/>
          <a:ext cx="6864880" cy="468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4174">
                  <a:extLst>
                    <a:ext uri="{9D8B030D-6E8A-4147-A177-3AD203B41FA5}">
                      <a16:colId xmlns:a16="http://schemas.microsoft.com/office/drawing/2014/main" val="2141408268"/>
                    </a:ext>
                  </a:extLst>
                </a:gridCol>
                <a:gridCol w="2128645">
                  <a:extLst>
                    <a:ext uri="{9D8B030D-6E8A-4147-A177-3AD203B41FA5}">
                      <a16:colId xmlns:a16="http://schemas.microsoft.com/office/drawing/2014/main" val="284126959"/>
                    </a:ext>
                  </a:extLst>
                </a:gridCol>
                <a:gridCol w="1082061">
                  <a:extLst>
                    <a:ext uri="{9D8B030D-6E8A-4147-A177-3AD203B41FA5}">
                      <a16:colId xmlns:a16="http://schemas.microsoft.com/office/drawing/2014/main" val="3375724011"/>
                    </a:ext>
                  </a:extLst>
                </a:gridCol>
              </a:tblGrid>
              <a:tr h="2173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Especificação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Arrecadada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3937074"/>
                  </a:ext>
                </a:extLst>
              </a:tr>
              <a:tr h="29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RECEITAS CORRENTES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14.467.566,50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99,83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0886332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Impostos, Taxas e Contribuição de Melhoria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2.301.892,79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15,88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6216267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Contribuições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230.926,45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1,59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658138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 Patrimonial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405.522,20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2,80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785599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 de Serviços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  753.362,63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5,20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8446225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Fundo de Participação dos Municípios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    3.492.569,97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24,10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889575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Cota parte do ICMS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4.160.688,47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28,71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9939322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Cota parte do IPVA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496.906,31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3,43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743819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SUS-União/Estado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359.949,77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2,48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1424242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FNDE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176.222,09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1,22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9552668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FNAS-União/Estado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  49.584,48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0,34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643813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Repasse do FUNDEB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1.496.873,12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10,33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211869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Outras Transferências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257.919,41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1,78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2714451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Outras Receitas Correntes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285.148,81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1,97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989306"/>
                  </a:ext>
                </a:extLst>
              </a:tr>
              <a:tr h="29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RECEITAS DE CAPITAL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25.074,24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0,17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104101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Amortização de Empréstimos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                   25.074,24 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0,17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8526256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Alienação de Bens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8547097"/>
                  </a:ext>
                </a:extLst>
              </a:tr>
              <a:tr h="217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Transferências de Capital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      -  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2641"/>
                  </a:ext>
                </a:extLst>
              </a:tr>
              <a:tr h="29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    14.492.640,74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100,00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4815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67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3447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1" y="1596301"/>
            <a:ext cx="384295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ARRECADADA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273" y="0"/>
            <a:ext cx="8272923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17" y="4938307"/>
            <a:ext cx="12401233" cy="2025534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3D10866-F688-21CF-5BF2-61B94C39D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73787"/>
              </p:ext>
            </p:extLst>
          </p:nvPr>
        </p:nvGraphicFramePr>
        <p:xfrm>
          <a:off x="5486400" y="1317813"/>
          <a:ext cx="5862918" cy="268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6729">
                  <a:extLst>
                    <a:ext uri="{9D8B030D-6E8A-4147-A177-3AD203B41FA5}">
                      <a16:colId xmlns:a16="http://schemas.microsoft.com/office/drawing/2014/main" val="3496106655"/>
                    </a:ext>
                  </a:extLst>
                </a:gridCol>
                <a:gridCol w="2056189">
                  <a:extLst>
                    <a:ext uri="{9D8B030D-6E8A-4147-A177-3AD203B41FA5}">
                      <a16:colId xmlns:a16="http://schemas.microsoft.com/office/drawing/2014/main" val="3850437556"/>
                    </a:ext>
                  </a:extLst>
                </a:gridCol>
              </a:tblGrid>
              <a:tr h="5378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COMPARATIVO DO PREVISTO COM ARRECADADO</a:t>
                      </a:r>
                      <a:endParaRPr lang="pt-B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980583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Previsão de arrecadação anual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              46.620.000,00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15589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Previsão de arrecadação quadrimestre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15.540.000,00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2861720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Arrecadação no quadrimestre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             14.492.640,74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2251585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Déficit na arrecadação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               1.047.359,26 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8545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7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20518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PARTICIPAÇÃO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RELATIVA DAS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PRINCIPAIS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RECEITAS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9" name="Imagem 10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341"/>
            <a:ext cx="12401233" cy="2025534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4C37706-6101-419F-62D6-F2A7BA72F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708102"/>
              </p:ext>
            </p:extLst>
          </p:nvPr>
        </p:nvGraphicFramePr>
        <p:xfrm>
          <a:off x="5311588" y="336176"/>
          <a:ext cx="599738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094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EMPENHADAS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 ÓRGÃO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21797" y="5502466"/>
            <a:ext cx="5098597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6" y="0"/>
            <a:ext cx="7591424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33" y="4867274"/>
            <a:ext cx="12401233" cy="2025534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D23F01F-D61E-6C2D-B21C-31C5DC5B1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009065"/>
              </p:ext>
            </p:extLst>
          </p:nvPr>
        </p:nvGraphicFramePr>
        <p:xfrm>
          <a:off x="5042647" y="363071"/>
          <a:ext cx="6699033" cy="4141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7171">
                  <a:extLst>
                    <a:ext uri="{9D8B030D-6E8A-4147-A177-3AD203B41FA5}">
                      <a16:colId xmlns:a16="http://schemas.microsoft.com/office/drawing/2014/main" val="2340308612"/>
                    </a:ext>
                  </a:extLst>
                </a:gridCol>
                <a:gridCol w="1092458">
                  <a:extLst>
                    <a:ext uri="{9D8B030D-6E8A-4147-A177-3AD203B41FA5}">
                      <a16:colId xmlns:a16="http://schemas.microsoft.com/office/drawing/2014/main" val="117787781"/>
                    </a:ext>
                  </a:extLst>
                </a:gridCol>
                <a:gridCol w="989396">
                  <a:extLst>
                    <a:ext uri="{9D8B030D-6E8A-4147-A177-3AD203B41FA5}">
                      <a16:colId xmlns:a16="http://schemas.microsoft.com/office/drawing/2014/main" val="2465751589"/>
                    </a:ext>
                  </a:extLst>
                </a:gridCol>
                <a:gridCol w="1010008">
                  <a:extLst>
                    <a:ext uri="{9D8B030D-6E8A-4147-A177-3AD203B41FA5}">
                      <a16:colId xmlns:a16="http://schemas.microsoft.com/office/drawing/2014/main" val="517338338"/>
                    </a:ext>
                  </a:extLst>
                </a:gridCol>
              </a:tblGrid>
              <a:tr h="2968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DESPESA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56571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Especificação</a:t>
                      </a:r>
                      <a:endParaRPr lang="pt-B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Empenhada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Liquidada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% Liquidada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299405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Câmara de Vereadores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447.314,62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357.606,80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2,57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3715847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Gabinete do Prefeito e vice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695.193,46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500.153,42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3,59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254060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Administração, Fazenda e Planejamento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2.252.506,91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1.404.043,01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10,09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5315291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Educação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5.471.217,38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2.933.152,27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21,08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6560230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Cultura, Esportes e Turismo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744.827,71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702.042,05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5,04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022449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da Infraestrutura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2.327.510,13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1.427.776,55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10,26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081637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da Agricultura, Indústria e Comércio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2.375.777,54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1.360.010,29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9,77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9925858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Secretaria de Água, Saneamento Básico e Limpeza Urbana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2.212.281,76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1.069.705,05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7,69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073539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Fundo de Assistência Social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302.832,78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239.750,57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1,72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6574625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Fundo de Saúde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5.105.398,69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3.011.326,15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21,64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9466563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Fundo da Infância e Adolescência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4.018,92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319,92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0,00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546991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Fundo Rotativo da Habitação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   -  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0979454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Conselho Tutelar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91.784,75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74.379,77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0,53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774668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Encargos Gerais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2.638.008,15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836.269,58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             6,01 </a:t>
                      </a:r>
                      <a:endParaRPr lang="pt-BR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7434223"/>
                  </a:ext>
                </a:extLst>
              </a:tr>
              <a:tr h="240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  24.668.672,80 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13.916.535,43 </a:t>
                      </a:r>
                      <a:endParaRPr lang="pt-B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100,00 </a:t>
                      </a:r>
                      <a:endParaRPr lang="pt-BR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373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02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450320" y="1596301"/>
            <a:ext cx="4007379" cy="2564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PARTICIPAÇÃO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RELATIVA DA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DESPESA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EMPENHADA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 ÓRGÃO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351" y="4435666"/>
            <a:ext cx="5019674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0575" y="0"/>
            <a:ext cx="7886699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9883"/>
            <a:ext cx="12401233" cy="2025534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40EE545-6A06-D210-F3F4-C61AE691A4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228638"/>
              </p:ext>
            </p:extLst>
          </p:nvPr>
        </p:nvGraphicFramePr>
        <p:xfrm>
          <a:off x="5096434" y="524435"/>
          <a:ext cx="6441141" cy="430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153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 122">
            <a:extLst>
              <a:ext uri="{FF2B5EF4-FFF2-40B4-BE49-F238E27FC236}">
                <a16:creationId xmlns:a16="http://schemas.microsoft.com/office/drawing/2014/main" id="{C9C2C56A-C4D4-4578-84E9-27FD62603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431200-8E45-4A0C-B12B-CFA1B2C53C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4978" y="4940491"/>
            <a:ext cx="8880023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241C7FC4-FEFA-4A96-9749-9068C686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6725" y="0"/>
            <a:ext cx="4479472" cy="6857998"/>
          </a:xfrm>
          <a:prstGeom prst="parallelogram">
            <a:avLst>
              <a:gd name="adj" fmla="val 0"/>
            </a:avLst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8" name="Título 67" hidden="1">
            <a:extLst>
              <a:ext uri="{FF2B5EF4-FFF2-40B4-BE49-F238E27FC236}">
                <a16:creationId xmlns:a16="http://schemas.microsoft.com/office/drawing/2014/main" id="{3D46526D-118F-4F6F-BAE0-066F422EB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dirty="0"/>
              <a:t>Recursos humanos slide 3</a:t>
            </a:r>
          </a:p>
        </p:txBody>
      </p:sp>
      <p:sp>
        <p:nvSpPr>
          <p:cNvPr id="2" name="Caixa de texto 1">
            <a:extLst>
              <a:ext uri="{FF2B5EF4-FFF2-40B4-BE49-F238E27FC236}">
                <a16:creationId xmlns:a16="http://schemas.microsoft.com/office/drawing/2014/main" id="{62AEF5FE-6C45-4BF6-9676-571742C3CDD7}"/>
              </a:ext>
            </a:extLst>
          </p:cNvPr>
          <p:cNvSpPr txBox="1"/>
          <p:nvPr/>
        </p:nvSpPr>
        <p:spPr>
          <a:xfrm>
            <a:off x="638176" y="570377"/>
            <a:ext cx="8020050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RESULTADO DA EXECUÇÃO</a:t>
            </a:r>
            <a:b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ORÇAMENTÁRIA ATÉ O </a:t>
            </a:r>
          </a:p>
          <a:p>
            <a:pPr rtl="0">
              <a:lnSpc>
                <a:spcPts val="4000"/>
              </a:lnSpc>
            </a:pPr>
            <a:r>
              <a:rPr lang="pt-BR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QUADRIMESTRE</a:t>
            </a:r>
          </a:p>
        </p:txBody>
      </p:sp>
      <p:grpSp>
        <p:nvGrpSpPr>
          <p:cNvPr id="10" name="Grupo 40" descr="Esta imagem é um ícone de três pessoas interagindo. ">
            <a:extLst>
              <a:ext uri="{FF2B5EF4-FFF2-40B4-BE49-F238E27FC236}">
                <a16:creationId xmlns:a16="http://schemas.microsoft.com/office/drawing/2014/main" id="{7095B44D-041E-4DC3-A3B8-C4DBA721F0CF}"/>
              </a:ext>
            </a:extLst>
          </p:cNvPr>
          <p:cNvGrpSpPr/>
          <p:nvPr/>
        </p:nvGrpSpPr>
        <p:grpSpPr>
          <a:xfrm>
            <a:off x="9368065" y="2390775"/>
            <a:ext cx="1397000" cy="1397000"/>
            <a:chOff x="3438525" y="2143125"/>
            <a:chExt cx="1397000" cy="1397000"/>
          </a:xfrm>
        </p:grpSpPr>
        <p:sp>
          <p:nvSpPr>
            <p:cNvPr id="11" name="Forma Livre 25">
              <a:extLst>
                <a:ext uri="{FF2B5EF4-FFF2-40B4-BE49-F238E27FC236}">
                  <a16:creationId xmlns:a16="http://schemas.microsoft.com/office/drawing/2014/main" id="{82A9CD09-E5BD-4051-A55B-752BE1EA4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2143125"/>
              <a:ext cx="1397000" cy="1397000"/>
            </a:xfrm>
            <a:custGeom>
              <a:avLst/>
              <a:gdLst>
                <a:gd name="T0" fmla="*/ 276 w 336"/>
                <a:gd name="T1" fmla="*/ 276 h 336"/>
                <a:gd name="T2" fmla="*/ 60 w 336"/>
                <a:gd name="T3" fmla="*/ 276 h 336"/>
                <a:gd name="T4" fmla="*/ 60 w 336"/>
                <a:gd name="T5" fmla="*/ 60 h 336"/>
                <a:gd name="T6" fmla="*/ 276 w 336"/>
                <a:gd name="T7" fmla="*/ 60 h 336"/>
                <a:gd name="T8" fmla="*/ 276 w 336"/>
                <a:gd name="T9" fmla="*/ 27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336">
                  <a:moveTo>
                    <a:pt x="276" y="276"/>
                  </a:moveTo>
                  <a:cubicBezTo>
                    <a:pt x="217" y="336"/>
                    <a:pt x="120" y="336"/>
                    <a:pt x="60" y="276"/>
                  </a:cubicBezTo>
                  <a:cubicBezTo>
                    <a:pt x="0" y="217"/>
                    <a:pt x="0" y="120"/>
                    <a:pt x="60" y="60"/>
                  </a:cubicBezTo>
                  <a:cubicBezTo>
                    <a:pt x="120" y="0"/>
                    <a:pt x="217" y="0"/>
                    <a:pt x="276" y="60"/>
                  </a:cubicBezTo>
                  <a:cubicBezTo>
                    <a:pt x="336" y="120"/>
                    <a:pt x="336" y="217"/>
                    <a:pt x="276" y="2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0000">
                  <a:srgbClr val="6672E4"/>
                </a:gs>
                <a:gs pos="100000">
                  <a:srgbClr val="882BE5"/>
                </a:gs>
              </a:gsLst>
              <a:lin ang="7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dirty="0"/>
            </a:p>
          </p:txBody>
        </p:sp>
        <p:grpSp>
          <p:nvGrpSpPr>
            <p:cNvPr id="12" name="Grupo 165">
              <a:extLst>
                <a:ext uri="{FF2B5EF4-FFF2-40B4-BE49-F238E27FC236}">
                  <a16:creationId xmlns:a16="http://schemas.microsoft.com/office/drawing/2014/main" id="{F3A32F3A-3EA3-4F6F-905C-AE7E326402EF}"/>
                </a:ext>
              </a:extLst>
            </p:cNvPr>
            <p:cNvGrpSpPr/>
            <p:nvPr/>
          </p:nvGrpSpPr>
          <p:grpSpPr>
            <a:xfrm>
              <a:off x="3810316" y="2465099"/>
              <a:ext cx="613094" cy="674403"/>
              <a:chOff x="3398838" y="2895601"/>
              <a:chExt cx="346075" cy="346075"/>
            </a:xfrm>
          </p:grpSpPr>
          <p:sp>
            <p:nvSpPr>
              <p:cNvPr id="13" name="Forma Livre 49">
                <a:extLst>
                  <a:ext uri="{FF2B5EF4-FFF2-40B4-BE49-F238E27FC236}">
                    <a16:creationId xmlns:a16="http://schemas.microsoft.com/office/drawing/2014/main" id="{740B54FD-C512-4C4B-90F2-B8FE9602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4" name="Forma Livre 50">
                <a:extLst>
                  <a:ext uri="{FF2B5EF4-FFF2-40B4-BE49-F238E27FC236}">
                    <a16:creationId xmlns:a16="http://schemas.microsoft.com/office/drawing/2014/main" id="{4FDC5A8D-821C-42CD-8C45-FB309BF76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7101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5" name="Oval 51">
                <a:extLst>
                  <a:ext uri="{FF2B5EF4-FFF2-40B4-BE49-F238E27FC236}">
                    <a16:creationId xmlns:a16="http://schemas.microsoft.com/office/drawing/2014/main" id="{627888DD-F7D4-4895-B336-F188BAF1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1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6" name="Forma Livre 52">
                <a:extLst>
                  <a:ext uri="{FF2B5EF4-FFF2-40B4-BE49-F238E27FC236}">
                    <a16:creationId xmlns:a16="http://schemas.microsoft.com/office/drawing/2014/main" id="{21C53BAF-A1BD-4D9D-8C56-C5A5E29645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1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53">
                <a:extLst>
                  <a:ext uri="{FF2B5EF4-FFF2-40B4-BE49-F238E27FC236}">
                    <a16:creationId xmlns:a16="http://schemas.microsoft.com/office/drawing/2014/main" id="{B30A39F9-E915-4B71-94A4-3436CE4B9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101" y="2986089"/>
                <a:ext cx="82550" cy="58738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54">
                <a:extLst>
                  <a:ext uri="{FF2B5EF4-FFF2-40B4-BE49-F238E27FC236}">
                    <a16:creationId xmlns:a16="http://schemas.microsoft.com/office/drawing/2014/main" id="{92A91763-2FE9-4F49-81B3-F46A3188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2363" y="2986089"/>
                <a:ext cx="82550" cy="58738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Oval 55">
                <a:extLst>
                  <a:ext uri="{FF2B5EF4-FFF2-40B4-BE49-F238E27FC236}">
                    <a16:creationId xmlns:a16="http://schemas.microsoft.com/office/drawing/2014/main" id="{5D56157D-44A4-414B-A115-780567411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263" y="2895601"/>
                <a:ext cx="90488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56">
                <a:extLst>
                  <a:ext uri="{FF2B5EF4-FFF2-40B4-BE49-F238E27FC236}">
                    <a16:creationId xmlns:a16="http://schemas.microsoft.com/office/drawing/2014/main" id="{62DA9A80-F152-45F5-94C2-BB31EDA3C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263" y="2928939"/>
                <a:ext cx="90488" cy="14288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57">
                <a:extLst>
                  <a:ext uri="{FF2B5EF4-FFF2-40B4-BE49-F238E27FC236}">
                    <a16:creationId xmlns:a16="http://schemas.microsoft.com/office/drawing/2014/main" id="{003EFD2E-CF90-4AC0-BEC7-7BC685648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263" y="3181351"/>
                <a:ext cx="82550" cy="60325"/>
              </a:xfrm>
              <a:custGeom>
                <a:avLst/>
                <a:gdLst>
                  <a:gd name="T0" fmla="*/ 14 w 22"/>
                  <a:gd name="T1" fmla="*/ 0 h 16"/>
                  <a:gd name="T2" fmla="*/ 14 w 22"/>
                  <a:gd name="T3" fmla="*/ 6 h 16"/>
                  <a:gd name="T4" fmla="*/ 4 w 22"/>
                  <a:gd name="T5" fmla="*/ 9 h 16"/>
                  <a:gd name="T6" fmla="*/ 0 w 22"/>
                  <a:gd name="T7" fmla="*/ 14 h 16"/>
                  <a:gd name="T8" fmla="*/ 0 w 22"/>
                  <a:gd name="T9" fmla="*/ 16 h 16"/>
                  <a:gd name="T10" fmla="*/ 22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14" y="0"/>
                    </a:moveTo>
                    <a:cubicBezTo>
                      <a:pt x="14" y="6"/>
                      <a:pt x="14" y="6"/>
                      <a:pt x="14" y="6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0"/>
                      <a:pt x="0" y="12"/>
                      <a:pt x="0" y="14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22" y="16"/>
                      <a:pt x="22" y="16"/>
                      <a:pt x="22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58">
                <a:extLst>
                  <a:ext uri="{FF2B5EF4-FFF2-40B4-BE49-F238E27FC236}">
                    <a16:creationId xmlns:a16="http://schemas.microsoft.com/office/drawing/2014/main" id="{17D242C7-DED5-4760-974B-1C0C2CED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938" y="3181351"/>
                <a:ext cx="82550" cy="60325"/>
              </a:xfrm>
              <a:custGeom>
                <a:avLst/>
                <a:gdLst>
                  <a:gd name="T0" fmla="*/ 8 w 22"/>
                  <a:gd name="T1" fmla="*/ 0 h 16"/>
                  <a:gd name="T2" fmla="*/ 8 w 22"/>
                  <a:gd name="T3" fmla="*/ 6 h 16"/>
                  <a:gd name="T4" fmla="*/ 18 w 22"/>
                  <a:gd name="T5" fmla="*/ 9 h 16"/>
                  <a:gd name="T6" fmla="*/ 22 w 22"/>
                  <a:gd name="T7" fmla="*/ 14 h 16"/>
                  <a:gd name="T8" fmla="*/ 22 w 22"/>
                  <a:gd name="T9" fmla="*/ 16 h 16"/>
                  <a:gd name="T10" fmla="*/ 0 w 22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8" y="0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20" y="10"/>
                      <a:pt x="22" y="12"/>
                      <a:pt x="22" y="14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0" y="16"/>
                      <a:pt x="0" y="16"/>
                      <a:pt x="0" y="16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Oval 59">
                <a:extLst>
                  <a:ext uri="{FF2B5EF4-FFF2-40B4-BE49-F238E27FC236}">
                    <a16:creationId xmlns:a16="http://schemas.microsoft.com/office/drawing/2014/main" id="{4029ED17-8FD3-4AF2-A688-F0EE0CED0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7426" y="3090864"/>
                <a:ext cx="88900" cy="96838"/>
              </a:xfrm>
              <a:prstGeom prst="ellipse">
                <a:avLst/>
              </a:pr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60">
                <a:extLst>
                  <a:ext uri="{FF2B5EF4-FFF2-40B4-BE49-F238E27FC236}">
                    <a16:creationId xmlns:a16="http://schemas.microsoft.com/office/drawing/2014/main" id="{635ABD1D-573A-4AEB-BA17-43168A9B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426" y="3124201"/>
                <a:ext cx="88900" cy="15875"/>
              </a:xfrm>
              <a:custGeom>
                <a:avLst/>
                <a:gdLst>
                  <a:gd name="T0" fmla="*/ 24 w 24"/>
                  <a:gd name="T1" fmla="*/ 2 h 4"/>
                  <a:gd name="T2" fmla="*/ 14 w 24"/>
                  <a:gd name="T3" fmla="*/ 0 h 4"/>
                  <a:gd name="T4" fmla="*/ 0 w 24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4">
                    <a:moveTo>
                      <a:pt x="24" y="2"/>
                    </a:moveTo>
                    <a:cubicBezTo>
                      <a:pt x="22" y="4"/>
                      <a:pt x="16" y="4"/>
                      <a:pt x="14" y="0"/>
                    </a:cubicBezTo>
                    <a:cubicBezTo>
                      <a:pt x="10" y="4"/>
                      <a:pt x="3" y="4"/>
                      <a:pt x="0" y="1"/>
                    </a:cubicBezTo>
                  </a:path>
                </a:pathLst>
              </a:custGeom>
              <a:noFill/>
              <a:ln w="14288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Linha 61">
                <a:extLst>
                  <a:ext uri="{FF2B5EF4-FFF2-40B4-BE49-F238E27FC236}">
                    <a16:creationId xmlns:a16="http://schemas.microsoft.com/office/drawing/2014/main" id="{5DC54740-A0D8-4879-95BC-57FB1ACC3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12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Linha 62">
                <a:extLst>
                  <a:ext uri="{FF2B5EF4-FFF2-40B4-BE49-F238E27FC236}">
                    <a16:creationId xmlns:a16="http://schemas.microsoft.com/office/drawing/2014/main" id="{E3DB3D49-FAF6-4080-AE40-81CF5899A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54426" y="3074989"/>
                <a:ext cx="38100" cy="38100"/>
              </a:xfrm>
              <a:prstGeom prst="line">
                <a:avLst/>
              </a:prstGeom>
              <a:noFill/>
              <a:ln w="14288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pic>
        <p:nvPicPr>
          <p:cNvPr id="27" name="Imagem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40" y="4891241"/>
            <a:ext cx="12590637" cy="2056470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3752E46-E63E-E127-0CC0-5E7FCC66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16184"/>
              </p:ext>
            </p:extLst>
          </p:nvPr>
        </p:nvGraphicFramePr>
        <p:xfrm>
          <a:off x="739588" y="2390775"/>
          <a:ext cx="6508377" cy="2265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976">
                  <a:extLst>
                    <a:ext uri="{9D8B030D-6E8A-4147-A177-3AD203B41FA5}">
                      <a16:colId xmlns:a16="http://schemas.microsoft.com/office/drawing/2014/main" val="2031170059"/>
                    </a:ext>
                  </a:extLst>
                </a:gridCol>
                <a:gridCol w="1740401">
                  <a:extLst>
                    <a:ext uri="{9D8B030D-6E8A-4147-A177-3AD203B41FA5}">
                      <a16:colId xmlns:a16="http://schemas.microsoft.com/office/drawing/2014/main" val="2383706132"/>
                    </a:ext>
                  </a:extLst>
                </a:gridCol>
              </a:tblGrid>
              <a:tr h="2682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(+) Receitas arrecadadas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14.492.640,74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8510997"/>
                  </a:ext>
                </a:extLst>
              </a:tr>
              <a:tr h="2682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(-) Despesas empenhadas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24.668.672,80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07818"/>
                  </a:ext>
                </a:extLst>
              </a:tr>
              <a:tr h="27892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DÉFICIT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(10.176.032,06)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6180864"/>
                  </a:ext>
                </a:extLst>
              </a:tr>
              <a:tr h="2682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(-) Despesas liquidadas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13.916.535,43 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928604"/>
                  </a:ext>
                </a:extLst>
              </a:tr>
              <a:tr h="27892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SUPERÁVIT 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576.105,31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2529518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622098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ORÇAMENTO TOTAL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46.620.000,00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8678157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DESPESA EMPENHADA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         24.668.672,80 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7939890"/>
                  </a:ext>
                </a:extLst>
              </a:tr>
              <a:tr h="225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PERCENTUAL COMPROMETIDO EM 4 MESES</a:t>
                      </a:r>
                      <a:endParaRPr lang="pt-BR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52,91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314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42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humanos, da 24Slides</Template>
  <TotalTime>0</TotalTime>
  <Words>882</Words>
  <Application>Microsoft Office PowerPoint</Application>
  <PresentationFormat>Widescreen</PresentationFormat>
  <Paragraphs>320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Wingdings</vt:lpstr>
      <vt:lpstr>Tema do Office</vt:lpstr>
      <vt:lpstr>Recursos humanos slide 1</vt:lpstr>
      <vt:lpstr>Recursos humanos slide 2</vt:lpstr>
      <vt:lpstr>Recursos humanos slide 2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  <vt:lpstr>Recursos humanos 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2022-09-28T12:34:33Z</dcterms:created>
  <dcterms:modified xsi:type="dcterms:W3CDTF">2023-05-25T12:04:51Z</dcterms:modified>
</cp:coreProperties>
</file>