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74" r:id="rId5"/>
    <p:sldId id="278" r:id="rId6"/>
    <p:sldId id="283" r:id="rId7"/>
    <p:sldId id="276" r:id="rId8"/>
    <p:sldId id="277" r:id="rId9"/>
    <p:sldId id="282" r:id="rId10"/>
    <p:sldId id="287" r:id="rId11"/>
    <p:sldId id="262" r:id="rId12"/>
    <p:sldId id="265" r:id="rId13"/>
    <p:sldId id="285" r:id="rId14"/>
    <p:sldId id="286" r:id="rId15"/>
    <p:sldId id="281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7" autoAdjust="0"/>
  </p:normalViewPr>
  <p:slideViewPr>
    <p:cSldViewPr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\Documents\ARQUIVOS%20DOC%20FLARI%2018022015\MUNICIPIOS\S&#195;O%20LOUREN&#199;O%20DO%20OESTE\AUDIENCIAS%20PUBLICAS\2020\Terceiro%20Quadrimestre%20de%202019\Planilhas%20audiencias%20Ouro%20Verd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%20Rafael%20Triches\Documents\ARQUIVOS%20DOC%20FLARI%2018022015\MUNICIPIOS\CORDILHEIRA%20ALTA\2021\AUDIENCIAS%20P&#218;BLICAS\2022\3.%20Quadrimestre%20de%202021\Planilhas%20audiencia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\Documents\ARQUIVOS%20DOC%20FLARI%2018022015\MUNICIPIOS\OURO%20VERDE\AUDIENCIAS%20PUBLICAS\2016\Planilhas%20audiencias%20A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%20Rafael%20Triches\Documents\ARQUIVOS%20DOC%20FLARI%2018022015\MUNICIPIOS\CORDILHEIRA%20ALTA\2021\AUDIENCIAS%20P&#218;BLICAS\2022\3.%20Quadrimestre%20de%202021\Planilhas%20audienci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72366586554421"/>
          <c:y val="7.6463114982967553E-2"/>
          <c:w val="0.82553411852186265"/>
          <c:h val="0.4463734852292399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RECEITA!$A$52:$A$64</c:f>
              <c:strCache>
                <c:ptCount val="13"/>
                <c:pt idx="0">
                  <c:v>Impostos, Taxas e Contribuição de Melhoria</c:v>
                </c:pt>
                <c:pt idx="1">
                  <c:v>Contribuições</c:v>
                </c:pt>
                <c:pt idx="2">
                  <c:v>Receita de Serviços</c:v>
                </c:pt>
                <c:pt idx="3">
                  <c:v>Fundo de Participação dos Municípios</c:v>
                </c:pt>
                <c:pt idx="4">
                  <c:v>Cota parte do ICMS</c:v>
                </c:pt>
                <c:pt idx="5">
                  <c:v>Cota parte do IPVA</c:v>
                </c:pt>
                <c:pt idx="6">
                  <c:v>Repasse do SUS-União/Estado</c:v>
                </c:pt>
                <c:pt idx="7">
                  <c:v>Repasse do FNDE</c:v>
                </c:pt>
                <c:pt idx="8">
                  <c:v>Repasse do FNAS-União/Estado</c:v>
                </c:pt>
                <c:pt idx="9">
                  <c:v>Repasse do FUNDEB</c:v>
                </c:pt>
                <c:pt idx="10">
                  <c:v>Outras Transferências Correntes</c:v>
                </c:pt>
                <c:pt idx="11">
                  <c:v>Outras Receitas Correntes</c:v>
                </c:pt>
                <c:pt idx="12">
                  <c:v>Receitas de Capital</c:v>
                </c:pt>
              </c:strCache>
            </c:strRef>
          </c:cat>
          <c:val>
            <c:numRef>
              <c:f>RECEITA!$B$52:$B$64</c:f>
              <c:numCache>
                <c:formatCode>_(* #,##0.00_);_(* \(#,##0.00\);_(* "-"??_);_(@_)</c:formatCode>
                <c:ptCount val="13"/>
                <c:pt idx="0">
                  <c:v>13.816473288926931</c:v>
                </c:pt>
                <c:pt idx="1">
                  <c:v>1.2092848880947538</c:v>
                </c:pt>
                <c:pt idx="2">
                  <c:v>5.2371845857986603</c:v>
                </c:pt>
                <c:pt idx="3">
                  <c:v>20.781098577632775</c:v>
                </c:pt>
                <c:pt idx="4">
                  <c:v>27.351338102550137</c:v>
                </c:pt>
                <c:pt idx="5">
                  <c:v>1.9652952544832476</c:v>
                </c:pt>
                <c:pt idx="6">
                  <c:v>3.3056077446363483</c:v>
                </c:pt>
                <c:pt idx="7">
                  <c:v>1.0724315453456388</c:v>
                </c:pt>
                <c:pt idx="8">
                  <c:v>0.51620152767135108</c:v>
                </c:pt>
                <c:pt idx="9">
                  <c:v>8.7211945209079342</c:v>
                </c:pt>
                <c:pt idx="10">
                  <c:v>2.6482231338752884</c:v>
                </c:pt>
                <c:pt idx="11">
                  <c:v>0.55618030773898786</c:v>
                </c:pt>
                <c:pt idx="12" formatCode="0.00">
                  <c:v>12.022376364593111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0-4173-BDF5-6DC8A36F7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6351749241221389"/>
          <c:y val="0.35416230689284645"/>
          <c:w val="0.47296479915319223"/>
          <c:h val="0.64583769310715355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Despesas</a:t>
            </a:r>
            <a:r>
              <a:rPr lang="en-US" baseline="0"/>
              <a:t> Empenhadas</a:t>
            </a:r>
            <a:endParaRPr lang="en-US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3E-4CAF-85C3-714D3EEEE9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3E-4CAF-85C3-714D3EEEE9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3E-4CAF-85C3-714D3EEEE9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83E-4CAF-85C3-714D3EEEE9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83E-4CAF-85C3-714D3EEEE9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83E-4CAF-85C3-714D3EEEE97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83E-4CAF-85C3-714D3EEEE97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83E-4CAF-85C3-714D3EEEE97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83E-4CAF-85C3-714D3EEEE97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83E-4CAF-85C3-714D3EEEE97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83E-4CAF-85C3-714D3EEEE970}"/>
              </c:ext>
            </c:extLst>
          </c:dPt>
          <c:dLbls>
            <c:spPr>
              <a:noFill/>
              <a:ln w="2540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'Despesa por Orgao'!$A$31:$A$41</c:f>
              <c:strCache>
                <c:ptCount val="11"/>
                <c:pt idx="0">
                  <c:v>Câmara de Vereadores</c:v>
                </c:pt>
                <c:pt idx="1">
                  <c:v>Gabinete do Prefeito e vice</c:v>
                </c:pt>
                <c:pt idx="2">
                  <c:v>Secretaria de Administração, Fazenda e Planej.</c:v>
                </c:pt>
                <c:pt idx="3">
                  <c:v>Secretaria de Educação</c:v>
                </c:pt>
                <c:pt idx="4">
                  <c:v>Secretaria de Cultura e Esportes</c:v>
                </c:pt>
                <c:pt idx="5">
                  <c:v>Secretaria da Infraestrutura</c:v>
                </c:pt>
                <c:pt idx="6">
                  <c:v>Secretaria da Agricultura, Ind. E Comércio</c:v>
                </c:pt>
                <c:pt idx="7">
                  <c:v>Secretatia de Água e Saneamento Básico</c:v>
                </c:pt>
                <c:pt idx="8">
                  <c:v>Fundo de Assistência Social</c:v>
                </c:pt>
                <c:pt idx="9">
                  <c:v>Fundo de Saúde</c:v>
                </c:pt>
                <c:pt idx="10">
                  <c:v>Encargos Gerais</c:v>
                </c:pt>
              </c:strCache>
            </c:strRef>
          </c:cat>
          <c:val>
            <c:numRef>
              <c:f>'Despesa por Orgao'!$B$31:$B$41</c:f>
              <c:numCache>
                <c:formatCode>_(* #,##0.00_);_(* \(#,##0.00\);_(* "-"??_);_(@_)</c:formatCode>
                <c:ptCount val="11"/>
                <c:pt idx="0">
                  <c:v>1.9905123125176125</c:v>
                </c:pt>
                <c:pt idx="1">
                  <c:v>2.4422896604950206</c:v>
                </c:pt>
                <c:pt idx="2">
                  <c:v>7.1969403347422416</c:v>
                </c:pt>
                <c:pt idx="3">
                  <c:v>21.409454483509702</c:v>
                </c:pt>
                <c:pt idx="4">
                  <c:v>2.3693791849985821</c:v>
                </c:pt>
                <c:pt idx="5">
                  <c:v>19.729831673951839</c:v>
                </c:pt>
                <c:pt idx="6">
                  <c:v>8.8251369889527336</c:v>
                </c:pt>
                <c:pt idx="7">
                  <c:v>8.1072230097663684</c:v>
                </c:pt>
                <c:pt idx="8">
                  <c:v>2.3526366520614452</c:v>
                </c:pt>
                <c:pt idx="9">
                  <c:v>21.338553765336862</c:v>
                </c:pt>
                <c:pt idx="10">
                  <c:v>4.2380419336675867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83E-4CAF-85C3-714D3EEEE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505921163524282"/>
          <c:y val="0.12165182512456825"/>
          <c:w val="0.34026188928218837"/>
          <c:h val="0.865319374581563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D76B298-635E-4B0F-AB96-7611A90AE1CD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356B0FB5-E3E1-45CD-B0D4-53F58C0A41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63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26B2F-D6E3-4C91-B600-56B98F7C4279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CCF36-BFC3-4302-9FF1-87AF9699119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4547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491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201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5537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9076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43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3507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94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6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37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50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989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462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3678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0719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81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678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344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378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18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619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14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498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548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D76C-F7F6-48BB-BEFF-34F895C09BC4}" type="datetimeFigureOut">
              <a:rPr lang="pt-BR" smtClean="0"/>
              <a:pPr/>
              <a:t>16/02/2022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82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2376" y="1628800"/>
            <a:ext cx="6441912" cy="18288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Audiência Pública </a:t>
            </a:r>
            <a:b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Demonstração e Avaliação do Cumprimento das Metas Fiscais – </a:t>
            </a:r>
            <a:b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3º Quadrimestre 2021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6408712" cy="1328144"/>
          </a:xfrm>
        </p:spPr>
        <p:txBody>
          <a:bodyPr>
            <a:norm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Administração 2021/2024</a:t>
            </a:r>
          </a:p>
        </p:txBody>
      </p:sp>
    </p:spTree>
    <p:extLst>
      <p:ext uri="{BB962C8B-B14F-4D97-AF65-F5344CB8AC3E}">
        <p14:creationId xmlns:p14="http://schemas.microsoft.com/office/powerpoint/2010/main" val="2508112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6589360" cy="979552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Resultado da execução orçamentária do exercício de 2021.</a:t>
            </a: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CF52F7D-685C-4159-90D1-2C9979B6E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0107"/>
              </p:ext>
            </p:extLst>
          </p:nvPr>
        </p:nvGraphicFramePr>
        <p:xfrm>
          <a:off x="502920" y="2159512"/>
          <a:ext cx="6768752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0097">
                  <a:extLst>
                    <a:ext uri="{9D8B030D-6E8A-4147-A177-3AD203B41FA5}">
                      <a16:colId xmlns:a16="http://schemas.microsoft.com/office/drawing/2014/main" val="153516383"/>
                    </a:ext>
                  </a:extLst>
                </a:gridCol>
                <a:gridCol w="1808655">
                  <a:extLst>
                    <a:ext uri="{9D8B030D-6E8A-4147-A177-3AD203B41FA5}">
                      <a16:colId xmlns:a16="http://schemas.microsoft.com/office/drawing/2014/main" val="1562852974"/>
                    </a:ext>
                  </a:extLst>
                </a:gridCol>
              </a:tblGrid>
              <a:tr h="6973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RESULTADO DO PERÍODO</a:t>
                      </a:r>
                      <a:endParaRPr lang="pt-B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348339"/>
                  </a:ext>
                </a:extLst>
              </a:tr>
              <a:tr h="67079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(+) Receitas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40.193.172,41 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852357"/>
                  </a:ext>
                </a:extLst>
              </a:tr>
              <a:tr h="67079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(-) Despesas empenhadas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38.997.743,20 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9700989"/>
                  </a:ext>
                </a:extLst>
              </a:tr>
              <a:tr h="6973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SUPERÁVIT DO PERÍODO</a:t>
                      </a:r>
                      <a:endParaRPr lang="pt-BR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      1.195.429,21 </a:t>
                      </a:r>
                      <a:endParaRPr lang="pt-B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905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83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Receita Corrente Líquida</a:t>
            </a:r>
          </a:p>
        </p:txBody>
      </p:sp>
      <p:sp>
        <p:nvSpPr>
          <p:cNvPr id="3" name="Retângulo 2"/>
          <p:cNvSpPr/>
          <p:nvPr/>
        </p:nvSpPr>
        <p:spPr>
          <a:xfrm>
            <a:off x="457200" y="959004"/>
            <a:ext cx="6768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LRF, ART. 2º, IV:</a:t>
            </a:r>
          </a:p>
          <a:p>
            <a:pPr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Receita Corrente Líquida: é somatório das receitas tributárias, de contribuições, patrimoniais, industriais, agropecuárias, de serviços, transferências correntes e outras receitas também correntes, menos as deduções da receita para formação do FUNDEB.</a:t>
            </a:r>
          </a:p>
          <a:p>
            <a:pPr algn="just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RCL se refere ao período de janeiro a dezembro de 2021.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A302418-043E-44A3-9531-6FBD3F6A3972}"/>
              </a:ext>
            </a:extLst>
          </p:cNvPr>
          <p:cNvSpPr txBox="1"/>
          <p:nvPr/>
        </p:nvSpPr>
        <p:spPr>
          <a:xfrm>
            <a:off x="502920" y="4223995"/>
            <a:ext cx="61206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u="none" strike="noStrike" dirty="0">
                <a:effectLst/>
                <a:latin typeface="Arial" panose="020B0604020202020204" pitchFamily="34" charset="0"/>
              </a:rPr>
              <a:t>Receita Corrente Liquida</a:t>
            </a:r>
            <a:r>
              <a:rPr lang="pt-BR" sz="2000" dirty="0"/>
              <a:t> </a:t>
            </a:r>
            <a:r>
              <a:rPr lang="pt-BR" sz="2000" b="1" i="0" u="none" strike="noStrike" dirty="0">
                <a:effectLst/>
                <a:latin typeface="Arial" panose="020B0604020202020204" pitchFamily="34" charset="0"/>
              </a:rPr>
              <a:t>  35.360.997,95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12759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6589360" cy="1051560"/>
          </a:xfrm>
        </p:spPr>
        <p:txBody>
          <a:bodyPr>
            <a:normAutofit fontScale="90000"/>
          </a:bodyPr>
          <a:lstStyle/>
          <a:p>
            <a:r>
              <a:rPr lang="pt-BR" sz="3100" dirty="0"/>
              <a:t>Despesas com pessoal – janeiro a dezembro de 2021</a:t>
            </a:r>
            <a:br>
              <a:rPr lang="pt-BR" dirty="0"/>
            </a:br>
            <a:r>
              <a:rPr lang="pt-BR" dirty="0">
                <a:solidFill>
                  <a:schemeClr val="bg1"/>
                </a:solidFill>
              </a:rPr>
              <a:t>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44DBB8E-4F55-4329-946B-C41526359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62693"/>
              </p:ext>
            </p:extLst>
          </p:nvPr>
        </p:nvGraphicFramePr>
        <p:xfrm>
          <a:off x="323528" y="2204864"/>
          <a:ext cx="7056784" cy="2713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4146">
                  <a:extLst>
                    <a:ext uri="{9D8B030D-6E8A-4147-A177-3AD203B41FA5}">
                      <a16:colId xmlns:a16="http://schemas.microsoft.com/office/drawing/2014/main" val="2671595065"/>
                    </a:ext>
                  </a:extLst>
                </a:gridCol>
                <a:gridCol w="2708021">
                  <a:extLst>
                    <a:ext uri="{9D8B030D-6E8A-4147-A177-3AD203B41FA5}">
                      <a16:colId xmlns:a16="http://schemas.microsoft.com/office/drawing/2014/main" val="1871224621"/>
                    </a:ext>
                  </a:extLst>
                </a:gridCol>
                <a:gridCol w="764617">
                  <a:extLst>
                    <a:ext uri="{9D8B030D-6E8A-4147-A177-3AD203B41FA5}">
                      <a16:colId xmlns:a16="http://schemas.microsoft.com/office/drawing/2014/main" val="1806186640"/>
                    </a:ext>
                  </a:extLst>
                </a:gridCol>
              </a:tblGrid>
              <a:tr h="610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GASTOS COM PESSOAL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R$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%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814838"/>
                  </a:ext>
                </a:extLst>
              </a:tr>
              <a:tr h="43277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Receita Corrente Liquida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              35.360.997,95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307854"/>
                  </a:ext>
                </a:extLst>
              </a:tr>
              <a:tr h="43277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Pessoal Poder Executivo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              13.390.106,72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37,87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1800146"/>
                  </a:ext>
                </a:extLst>
              </a:tr>
              <a:tr h="43277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Pessoal Poder Legislativo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                   590.508,37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1,67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6436842"/>
                  </a:ext>
                </a:extLst>
              </a:tr>
              <a:tr h="6109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13.980.615,09 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39,54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0678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485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2516" y="433224"/>
            <a:ext cx="8183880" cy="547504"/>
          </a:xfrm>
        </p:spPr>
        <p:txBody>
          <a:bodyPr>
            <a:normAutofit fontScale="90000"/>
          </a:bodyPr>
          <a:lstStyle/>
          <a:p>
            <a:r>
              <a:rPr lang="pt-BR" sz="3100" b="1" dirty="0"/>
              <a:t>Aplicação no Ensino</a:t>
            </a:r>
            <a:br>
              <a:rPr lang="pt-BR" dirty="0"/>
            </a:br>
            <a:r>
              <a:rPr lang="pt-BR" dirty="0">
                <a:solidFill>
                  <a:schemeClr val="bg1"/>
                </a:solidFill>
              </a:rPr>
              <a:t>o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19710EF-A5F3-42ED-A020-001952AB4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30656"/>
              </p:ext>
            </p:extLst>
          </p:nvPr>
        </p:nvGraphicFramePr>
        <p:xfrm>
          <a:off x="422516" y="1484784"/>
          <a:ext cx="6919478" cy="4127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1475">
                  <a:extLst>
                    <a:ext uri="{9D8B030D-6E8A-4147-A177-3AD203B41FA5}">
                      <a16:colId xmlns:a16="http://schemas.microsoft.com/office/drawing/2014/main" val="853719234"/>
                    </a:ext>
                  </a:extLst>
                </a:gridCol>
                <a:gridCol w="2978003">
                  <a:extLst>
                    <a:ext uri="{9D8B030D-6E8A-4147-A177-3AD203B41FA5}">
                      <a16:colId xmlns:a16="http://schemas.microsoft.com/office/drawing/2014/main" val="1271291287"/>
                    </a:ext>
                  </a:extLst>
                </a:gridCol>
              </a:tblGrid>
              <a:tr h="32003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APLICAÇÃO NO ENSINO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R$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6732375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Recursos Próprios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3.305.877,94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3224610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FUNDEB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3.572.824,58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174931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FNDE, Estado e Outras Vinculações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1.470.501,56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96774"/>
                  </a:ext>
                </a:extLst>
              </a:tr>
              <a:tr h="393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Perda com o FUNDEB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1.373.900,63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1172575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9.723.104,71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3058557"/>
                  </a:ext>
                </a:extLst>
              </a:tr>
              <a:tr h="32003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PERCENTUAL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27,00%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1980641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645260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061640"/>
                  </a:ext>
                </a:extLst>
              </a:tr>
              <a:tr h="2800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REMUNERAÇÃO DOS PROFISSIONAIS DO MAGISTÉRIO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77575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9842073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Receita total do FUNDEB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3.511.252,14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6853440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Mínimo a ser aplicado (70%)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2.457.876,50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4655516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Valor efetivamente aplicado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2.880.046,53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7959265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Aplicação a maior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   422.170,03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4897400"/>
                  </a:ext>
                </a:extLst>
              </a:tr>
              <a:tr h="32003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PERCENTUAL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81,67%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844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63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183880" cy="763528"/>
          </a:xfrm>
        </p:spPr>
        <p:txBody>
          <a:bodyPr>
            <a:normAutofit fontScale="90000"/>
          </a:bodyPr>
          <a:lstStyle/>
          <a:p>
            <a:r>
              <a:rPr lang="pt-BR" sz="3100" b="1" dirty="0"/>
              <a:t>Aplicação em Saúde</a:t>
            </a:r>
            <a:br>
              <a:rPr lang="pt-BR" dirty="0"/>
            </a:br>
            <a:r>
              <a:rPr lang="pt-BR" dirty="0">
                <a:solidFill>
                  <a:schemeClr val="bg1"/>
                </a:solidFill>
              </a:rPr>
              <a:t>o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2304CE9-B8F2-41FF-9AAC-3594B8AF71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001049"/>
              </p:ext>
            </p:extLst>
          </p:nvPr>
        </p:nvGraphicFramePr>
        <p:xfrm>
          <a:off x="179512" y="1405332"/>
          <a:ext cx="7210161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Worksheet" r:id="rId4" imgW="5019505" imgH="952492" progId="Excel.Sheet.8">
                  <p:embed/>
                </p:oleObj>
              </mc:Choice>
              <mc:Fallback>
                <p:oleObj name="Worksheet" r:id="rId4" imgW="5019505" imgH="95249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1405332"/>
                        <a:ext cx="7210161" cy="252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472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pt-BR" sz="2800" dirty="0"/>
              <a:t>Informações de Acesso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22045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Portal da Transparência no site do Município.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Tribunal de Contas do Estado - e-Sfinge.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Ministério da Fazenda – SICONFI e MSC.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Ministério da Educação - SIOPE.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Ministério da Saúde - SIOPS.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730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1772816"/>
            <a:ext cx="70567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LEI COMPLEMENTAR 101/2000 – LRF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Parágrafo 4º, Art. 9º 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“... o Poder Executivo demonstrará e avaliará o cumprimento das metas fiscais de cada quadrimestre, em audiência pública...” </a:t>
            </a:r>
          </a:p>
        </p:txBody>
      </p:sp>
    </p:spTree>
    <p:extLst>
      <p:ext uri="{BB962C8B-B14F-4D97-AF65-F5344CB8AC3E}">
        <p14:creationId xmlns:p14="http://schemas.microsoft.com/office/powerpoint/2010/main" val="92916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700808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Nesta audiência pública serão demonstrados os principais índices das finanças do município, tendo por base o Relatório Resumido da Execução Orçamentária (RREO) e o Relatório de Gestão Fiscal (RGF).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2918" y="255480"/>
            <a:ext cx="8229600" cy="645677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Receita Arrecada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23131AA-8B5B-454E-95A7-E6568EEE7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12159"/>
              </p:ext>
            </p:extLst>
          </p:nvPr>
        </p:nvGraphicFramePr>
        <p:xfrm>
          <a:off x="251520" y="901157"/>
          <a:ext cx="8022308" cy="5283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0272">
                  <a:extLst>
                    <a:ext uri="{9D8B030D-6E8A-4147-A177-3AD203B41FA5}">
                      <a16:colId xmlns:a16="http://schemas.microsoft.com/office/drawing/2014/main" val="3353680367"/>
                    </a:ext>
                  </a:extLst>
                </a:gridCol>
                <a:gridCol w="2487537">
                  <a:extLst>
                    <a:ext uri="{9D8B030D-6E8A-4147-A177-3AD203B41FA5}">
                      <a16:colId xmlns:a16="http://schemas.microsoft.com/office/drawing/2014/main" val="2297735752"/>
                    </a:ext>
                  </a:extLst>
                </a:gridCol>
                <a:gridCol w="1264499">
                  <a:extLst>
                    <a:ext uri="{9D8B030D-6E8A-4147-A177-3AD203B41FA5}">
                      <a16:colId xmlns:a16="http://schemas.microsoft.com/office/drawing/2014/main" val="3183966620"/>
                    </a:ext>
                  </a:extLst>
                </a:gridCol>
              </a:tblGrid>
              <a:tr h="230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Especificação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Arrecadada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%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1081378"/>
                  </a:ext>
                </a:extLst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RECEITAS CORRENTES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35.360.997,95 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87,98 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9433714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Impostos, Taxas e Contribuição de Melhoria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5.553.278,93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13,82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4917387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Contribuições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  486.049,96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1,21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185282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Receita Patrimonial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  320.383,86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0,80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581701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Receita de Serviços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2.104.990,63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5,24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884155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Fundo de Participação dos Municípios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8.352.582,78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20,78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4284444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Cota parte do ICMS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10.993.370,48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27,35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560687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Cota parte do IPVA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  789.914,51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1,97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3694976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Repasse do SUS-União/Estado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1.328.628,62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3,31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7997214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Repasse do FNDE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  431.044,26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1,07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8468438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Repasse do FNAS-União/Estado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  207.477,77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0,52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7999793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Repasse do FUNDEB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3.505.324,75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8,72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654573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Outras Transferências Correntes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1.064.404,89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2,65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30384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Outras Receitas Correntes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  223.546,51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0,56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055181"/>
                  </a:ext>
                </a:extLst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RECEITAS DE CAPITAL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4.832.174,46 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12,02 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2618933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Operações de Crédito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2.969.673,38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7,39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30918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Amortização de Empréstimos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    12.501,08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0,03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7235092"/>
                  </a:ext>
                </a:extLst>
              </a:tr>
              <a:tr h="230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Transferências de Capital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    1.850.000,00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4,60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0445445"/>
                  </a:ext>
                </a:extLst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40.193.172,41 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100,00 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77976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479732"/>
              </p:ext>
            </p:extLst>
          </p:nvPr>
        </p:nvGraphicFramePr>
        <p:xfrm>
          <a:off x="1115616" y="1052736"/>
          <a:ext cx="6912767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2761"/>
          </a:xfrm>
        </p:spPr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Participação relativa das principais receitas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C58970-E244-463B-8DBC-E902378E60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899090"/>
              </p:ext>
            </p:extLst>
          </p:nvPr>
        </p:nvGraphicFramePr>
        <p:xfrm>
          <a:off x="1097360" y="1925084"/>
          <a:ext cx="4629150" cy="3507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5EFF3C3-09E3-45D2-B0C9-D6447FE56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13112"/>
              </p:ext>
            </p:extLst>
          </p:nvPr>
        </p:nvGraphicFramePr>
        <p:xfrm>
          <a:off x="251520" y="1268760"/>
          <a:ext cx="8064896" cy="3968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1409">
                  <a:extLst>
                    <a:ext uri="{9D8B030D-6E8A-4147-A177-3AD203B41FA5}">
                      <a16:colId xmlns:a16="http://schemas.microsoft.com/office/drawing/2014/main" val="1690153951"/>
                    </a:ext>
                  </a:extLst>
                </a:gridCol>
                <a:gridCol w="1690333">
                  <a:extLst>
                    <a:ext uri="{9D8B030D-6E8A-4147-A177-3AD203B41FA5}">
                      <a16:colId xmlns:a16="http://schemas.microsoft.com/office/drawing/2014/main" val="395312047"/>
                    </a:ext>
                  </a:extLst>
                </a:gridCol>
                <a:gridCol w="1504112">
                  <a:extLst>
                    <a:ext uri="{9D8B030D-6E8A-4147-A177-3AD203B41FA5}">
                      <a16:colId xmlns:a16="http://schemas.microsoft.com/office/drawing/2014/main" val="2179297204"/>
                    </a:ext>
                  </a:extLst>
                </a:gridCol>
                <a:gridCol w="1504112">
                  <a:extLst>
                    <a:ext uri="{9D8B030D-6E8A-4147-A177-3AD203B41FA5}">
                      <a16:colId xmlns:a16="http://schemas.microsoft.com/office/drawing/2014/main" val="3551118992"/>
                    </a:ext>
                  </a:extLst>
                </a:gridCol>
                <a:gridCol w="1804930">
                  <a:extLst>
                    <a:ext uri="{9D8B030D-6E8A-4147-A177-3AD203B41FA5}">
                      <a16:colId xmlns:a16="http://schemas.microsoft.com/office/drawing/2014/main" val="2194507663"/>
                    </a:ext>
                  </a:extLst>
                </a:gridCol>
              </a:tblGrid>
              <a:tr h="330936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pt-BR" sz="1300" u="none" strike="noStrike" dirty="0">
                          <a:effectLst/>
                        </a:rPr>
                        <a:t>META DE ARRECADAÇÃO ESTABELECIDA - Art. 13 da LRF</a:t>
                      </a:r>
                      <a:endParaRPr lang="pt-BR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676993"/>
                  </a:ext>
                </a:extLst>
              </a:tr>
              <a:tr h="330936">
                <a:tc>
                  <a:txBody>
                    <a:bodyPr/>
                    <a:lstStyle/>
                    <a:p>
                      <a:pPr algn="ctr" rtl="0" fontAlgn="b"/>
                      <a:endParaRPr lang="pt-BR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6927619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1. Quadrimestre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2. Quadrimestre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3. Quadrimestre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Total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3820009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u="none" strike="noStrike">
                          <a:effectLst/>
                        </a:rPr>
                        <a:t>Receita Corrente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    9.682.176,26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9.430.554,25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10.398.881,15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       29.511.611,66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954748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u="none" strike="noStrike">
                          <a:effectLst/>
                        </a:rPr>
                        <a:t>Receita de Capital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         22.447,70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     23.215,73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        30.236,57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               75.900,00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1855015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u="none" strike="noStrike">
                          <a:effectLst/>
                        </a:rPr>
                        <a:t>Total Arrecadado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    9.704.623,96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9.453.769,98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10.429.117,72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       29.587.511,66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6664272"/>
                  </a:ext>
                </a:extLst>
              </a:tr>
              <a:tr h="277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9422912"/>
                  </a:ext>
                </a:extLst>
              </a:tr>
              <a:tr h="18148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8781796"/>
                  </a:ext>
                </a:extLst>
              </a:tr>
              <a:tr h="330936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pt-BR" sz="1300" u="none" strike="noStrike" dirty="0">
                          <a:effectLst/>
                        </a:rPr>
                        <a:t>RECEITA ARRECADADA ATÉ O QUADRIMESTRE</a:t>
                      </a:r>
                      <a:endParaRPr lang="pt-BR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723572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1. Quadrimestre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2. Quadrimestre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3. Quadrimestre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dirty="0">
                          <a:effectLst/>
                        </a:rPr>
                        <a:t>Total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5459566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u="none" strike="noStrike">
                          <a:effectLst/>
                        </a:rPr>
                        <a:t>Receita Corrente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  11.427.882,57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11.514.243,90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12.418.871,48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       35.360.997,95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7118000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u="none" strike="noStrike">
                          <a:effectLst/>
                        </a:rPr>
                        <a:t>Receita de Capital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       2.719.383,40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1.861.128,26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   251.662,80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       4.832.174,46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0201729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u="none" strike="noStrike">
                          <a:effectLst/>
                        </a:rPr>
                        <a:t>Total Arrecadado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     14.147.265,97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>
                          <a:effectLst/>
                        </a:rPr>
                        <a:t>      13.375.372,16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12.670.534,28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u="none" strike="noStrike" dirty="0">
                          <a:effectLst/>
                        </a:rPr>
                        <a:t>             40.193.172,41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2566326"/>
                  </a:ext>
                </a:extLst>
              </a:tr>
              <a:tr h="18148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416400"/>
                  </a:ext>
                </a:extLst>
              </a:tr>
              <a:tr h="192156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7540964"/>
                  </a:ext>
                </a:extLst>
              </a:tr>
              <a:tr h="29891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Meta cumprida até o quadrimestre na receita corrente</a:t>
                      </a:r>
                      <a:endParaRPr lang="pt-BR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        5.773.486,29 </a:t>
                      </a:r>
                      <a:endParaRPr lang="pt-BR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356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02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29208" y="197776"/>
            <a:ext cx="6995120" cy="1070982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Despesas empenhadas por Órgão e percentual em relação ao total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749FBA2-2459-4A18-9089-11FA81331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46782"/>
              </p:ext>
            </p:extLst>
          </p:nvPr>
        </p:nvGraphicFramePr>
        <p:xfrm>
          <a:off x="251520" y="1268758"/>
          <a:ext cx="7272808" cy="4320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8203">
                  <a:extLst>
                    <a:ext uri="{9D8B030D-6E8A-4147-A177-3AD203B41FA5}">
                      <a16:colId xmlns:a16="http://schemas.microsoft.com/office/drawing/2014/main" val="4058660054"/>
                    </a:ext>
                  </a:extLst>
                </a:gridCol>
                <a:gridCol w="1720448">
                  <a:extLst>
                    <a:ext uri="{9D8B030D-6E8A-4147-A177-3AD203B41FA5}">
                      <a16:colId xmlns:a16="http://schemas.microsoft.com/office/drawing/2014/main" val="2556148084"/>
                    </a:ext>
                  </a:extLst>
                </a:gridCol>
                <a:gridCol w="834157">
                  <a:extLst>
                    <a:ext uri="{9D8B030D-6E8A-4147-A177-3AD203B41FA5}">
                      <a16:colId xmlns:a16="http://schemas.microsoft.com/office/drawing/2014/main" val="1333549972"/>
                    </a:ext>
                  </a:extLst>
                </a:gridCol>
              </a:tblGrid>
              <a:tr h="37491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DESPESA EMPENHADA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939143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Especificação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R$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%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3763700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Câmara de Vereadores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776.254,88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1,99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5154900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Gabinete do Prefeito e vice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952.437,85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2,44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9982805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Secretaria de Administração, Fazenda e Planejamento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2.806.644,31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7,20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721507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Secretaria de Educação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8.349.204,08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21,41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9029743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Secretaria de Cultura, Esportes e Turismo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924.004,41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2,37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1802376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Secretaria da Infraestrutura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7.694.189,09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19,73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4554692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Secretaria da Agricultura, Indústria e Comércio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3.441.604,26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8,83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2470017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Secretaria de Água, Saneamento Básico e Limpeza Urbana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3.161.634,01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8,11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9910954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Fundo de Assistência Social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917.475,20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2,35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9671860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Fundo de Saúde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8.321.554,40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21,34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4325901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Encargos Gerais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1.652.740,71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4,24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2354943"/>
                  </a:ext>
                </a:extLst>
              </a:tr>
              <a:tr h="3035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38.997.743,20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100,00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9258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045420"/>
              </p:ext>
            </p:extLst>
          </p:nvPr>
        </p:nvGraphicFramePr>
        <p:xfrm>
          <a:off x="683568" y="548680"/>
          <a:ext cx="77048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/>
          </a:bodyPr>
          <a:lstStyle/>
          <a:p>
            <a:r>
              <a:rPr lang="pt-BR" sz="2800" dirty="0"/>
              <a:t>Participação relativa da despesa empenhada por Órgão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D247AA2-A038-4967-BEB3-94B55E64A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701779"/>
              </p:ext>
            </p:extLst>
          </p:nvPr>
        </p:nvGraphicFramePr>
        <p:xfrm>
          <a:off x="746706" y="1766657"/>
          <a:ext cx="5328592" cy="4449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6517352" cy="691520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sz="2800" dirty="0"/>
              <a:t>Despesa por modalidade de aplicação</a:t>
            </a:r>
            <a:endParaRPr lang="pt-BR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E6C3E2A-26AF-47C4-B00D-AC926B4AD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99878"/>
              </p:ext>
            </p:extLst>
          </p:nvPr>
        </p:nvGraphicFramePr>
        <p:xfrm>
          <a:off x="179512" y="1283040"/>
          <a:ext cx="7715199" cy="4077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23204569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45580043"/>
                    </a:ext>
                  </a:extLst>
                </a:gridCol>
                <a:gridCol w="1107373">
                  <a:extLst>
                    <a:ext uri="{9D8B030D-6E8A-4147-A177-3AD203B41FA5}">
                      <a16:colId xmlns:a16="http://schemas.microsoft.com/office/drawing/2014/main" val="1106333893"/>
                    </a:ext>
                  </a:extLst>
                </a:gridCol>
                <a:gridCol w="967513">
                  <a:extLst>
                    <a:ext uri="{9D8B030D-6E8A-4147-A177-3AD203B41FA5}">
                      <a16:colId xmlns:a16="http://schemas.microsoft.com/office/drawing/2014/main" val="2088486594"/>
                    </a:ext>
                  </a:extLst>
                </a:gridCol>
                <a:gridCol w="843016">
                  <a:extLst>
                    <a:ext uri="{9D8B030D-6E8A-4147-A177-3AD203B41FA5}">
                      <a16:colId xmlns:a16="http://schemas.microsoft.com/office/drawing/2014/main" val="532953713"/>
                    </a:ext>
                  </a:extLst>
                </a:gridCol>
                <a:gridCol w="1052881">
                  <a:extLst>
                    <a:ext uri="{9D8B030D-6E8A-4147-A177-3AD203B41FA5}">
                      <a16:colId xmlns:a16="http://schemas.microsoft.com/office/drawing/2014/main" val="2510746750"/>
                    </a:ext>
                  </a:extLst>
                </a:gridCol>
              </a:tblGrid>
              <a:tr h="9769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Órgãos/Secretarias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Pessoal e Encargos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Despesas correntes (custeio)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Investimentos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Amortização e Encargos da Dívida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3463853"/>
                  </a:ext>
                </a:extLst>
              </a:tr>
              <a:tr h="20413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Câmara de Vereadores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590.508,37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185.746,51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776.254,88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938969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Gabinete do Prefeito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778.007,15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166.445,70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7.985,00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952.437,85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5532510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de Administração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1.651.946,23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1.132.191,08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22.507,00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2.806.644,31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521788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de Educação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4.495.768,84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2.641.926,38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1.211.508,86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-  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8.349.204,08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291784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de Cultura, Esp. E Turismo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190.547,74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387.686,08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345.770,59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924.004,41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7563123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da Infraestrutura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739.905,18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2.370.125,87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4.584.158,04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-  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7.694.189,09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5922186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da Agricultura, Ind. E Comércio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707.260,58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1.443.133,61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1.291.210,07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3.441.604,26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8741043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de Água e Saneamento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660.185,69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2.051.435,66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450.012,66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-  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3.161.634,01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0015117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Fundo de Saúde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3.570.023,49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3.977.916,81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773.614,10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8.321.554,40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8073324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Asssitência Social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609.363,72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307.521,48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590,00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-  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917.475,20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755342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Encargos Gerais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25.246,80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629.751,65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997.742,26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1.652.740,71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9294331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TOTAIS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14.018.763,79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15.293.880,83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8.687.356,32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997.742,26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38.997.743,20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4147454"/>
                  </a:ext>
                </a:extLst>
              </a:tr>
              <a:tr h="2292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 em relação ao total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35,95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39,22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22,28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2,56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100,00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386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5172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4526</TotalTime>
  <Words>929</Words>
  <Application>Microsoft Office PowerPoint</Application>
  <PresentationFormat>Apresentação na tela (4:3)</PresentationFormat>
  <Paragraphs>326</Paragraphs>
  <Slides>15</Slides>
  <Notes>12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Facetado</vt:lpstr>
      <vt:lpstr>Planilha do Microsoft Excel 97-2003</vt:lpstr>
      <vt:lpstr>Audiência Pública  de Demonstração e Avaliação do Cumprimento das Metas Fiscais –  3º Quadrimestre 2021</vt:lpstr>
      <vt:lpstr>Apresentação do PowerPoint</vt:lpstr>
      <vt:lpstr>Apresentação do PowerPoint</vt:lpstr>
      <vt:lpstr>Receita Arrecada</vt:lpstr>
      <vt:lpstr>Participação relativa das principais receitas</vt:lpstr>
      <vt:lpstr>Apresentação do PowerPoint</vt:lpstr>
      <vt:lpstr>Despesas empenhadas por Órgão e percentual em relação ao total</vt:lpstr>
      <vt:lpstr>Participação relativa da despesa empenhada por Órgão</vt:lpstr>
      <vt:lpstr> Despesa por modalidade de aplicação</vt:lpstr>
      <vt:lpstr>Resultado da execução orçamentária do exercício de 2021.</vt:lpstr>
      <vt:lpstr>Receita Corrente Líquida</vt:lpstr>
      <vt:lpstr>Despesas com pessoal – janeiro a dezembro de 2021 o</vt:lpstr>
      <vt:lpstr>Aplicação no Ensino o</vt:lpstr>
      <vt:lpstr>Aplicação em Saúde o</vt:lpstr>
      <vt:lpstr>Informações de Acesso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de Demonstração e Avaliação do Cumprimento das Metas Fiscais –  1º Quadrimestre 2013</dc:title>
  <dc:creator>Joao Eduardo Linhares</dc:creator>
  <cp:lastModifiedBy>Flari Rafael Triches</cp:lastModifiedBy>
  <cp:revision>320</cp:revision>
  <cp:lastPrinted>2014-02-19T12:14:09Z</cp:lastPrinted>
  <dcterms:created xsi:type="dcterms:W3CDTF">2013-05-24T13:52:44Z</dcterms:created>
  <dcterms:modified xsi:type="dcterms:W3CDTF">2022-02-16T17:14:50Z</dcterms:modified>
</cp:coreProperties>
</file>