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3" r:id="rId4"/>
    <p:sldId id="274" r:id="rId5"/>
    <p:sldId id="278" r:id="rId6"/>
    <p:sldId id="283" r:id="rId7"/>
    <p:sldId id="276" r:id="rId8"/>
    <p:sldId id="277" r:id="rId9"/>
    <p:sldId id="287" r:id="rId10"/>
    <p:sldId id="262" r:id="rId11"/>
    <p:sldId id="265" r:id="rId12"/>
    <p:sldId id="285" r:id="rId13"/>
    <p:sldId id="286" r:id="rId14"/>
    <p:sldId id="281" r:id="rId1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27" autoAdjust="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ri\Documents\ARQUIVOS%20DOC%20FLARI%2018022015\MUNICIPIOS\S&#195;O%20LOUREN&#199;O%20DO%20OESTE\AUDIENCIAS%20PUBLICAS\2020\Terceiro%20Quadrimestre%20de%202019\Planilhas%20audiencias%20Ouro%20Verde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lari%20Rafael%20Triches\Documents\ARQUIVOS%20DOC%20FLARI%2018022015\MUNICIPIOS\CORDILHEIRA%20ALTA\2021\AUDIENCIAS%20P&#218;BLICAS\2022\1.%20Qudrimestre%202022\Planilhas%20audiencias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RI\Documents\ARQUIVOS%20DOC%20FLARI%2018022015\MUNICIPIOS\OURO%20VERDE\AUDIENCIAS%20PUBLICAS\2016\Planilhas%20audiencias%20AA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lari%20Rafael%20Triches\Documents\ARQUIVOS%20DOC%20FLARI%2018022015\MUNICIPIOS\CORDILHEIRA%20ALTA\2021\AUDIENCIAS%20P&#218;BLICAS\2022\1.%20Qudrimestre%202022\Planilhas%20audiencias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72366586554421"/>
          <c:y val="7.6463114982967553E-2"/>
          <c:w val="0.82553411852186265"/>
          <c:h val="0.4463734852292399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b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RECEITA!$A$51:$A$63</c:f>
              <c:strCache>
                <c:ptCount val="13"/>
                <c:pt idx="0">
                  <c:v>Impostos, Taxas e Contribuição de Melhoria</c:v>
                </c:pt>
                <c:pt idx="1">
                  <c:v>Contribuições</c:v>
                </c:pt>
                <c:pt idx="2">
                  <c:v>Receita de Serviços</c:v>
                </c:pt>
                <c:pt idx="3">
                  <c:v>Fundo de Participação dos Municípios</c:v>
                </c:pt>
                <c:pt idx="4">
                  <c:v>Cota parte do ICMS</c:v>
                </c:pt>
                <c:pt idx="5">
                  <c:v>Cota parte do IPVA</c:v>
                </c:pt>
                <c:pt idx="6">
                  <c:v>Repasse do SUS-União/Estado</c:v>
                </c:pt>
                <c:pt idx="7">
                  <c:v>Repasse do FNDE</c:v>
                </c:pt>
                <c:pt idx="8">
                  <c:v>Repasse do FNAS-União/Estado</c:v>
                </c:pt>
                <c:pt idx="9">
                  <c:v>Repasse do FUNDEB</c:v>
                </c:pt>
                <c:pt idx="10">
                  <c:v>Outras Transferências Correntes</c:v>
                </c:pt>
                <c:pt idx="11">
                  <c:v>Outras Receitas Correntes</c:v>
                </c:pt>
                <c:pt idx="12">
                  <c:v>Receitas de Capital</c:v>
                </c:pt>
              </c:strCache>
            </c:strRef>
          </c:cat>
          <c:val>
            <c:numRef>
              <c:f>RECEITA!$B$51:$B$63</c:f>
              <c:numCache>
                <c:formatCode>_(* #,##0.00_);_(* \(#,##0.00\);_(* "-"??_);_(@_)</c:formatCode>
                <c:ptCount val="13"/>
                <c:pt idx="0">
                  <c:v>12.411947479430058</c:v>
                </c:pt>
                <c:pt idx="1">
                  <c:v>1.2856833529153431</c:v>
                </c:pt>
                <c:pt idx="2">
                  <c:v>5.5510401871718917</c:v>
                </c:pt>
                <c:pt idx="3">
                  <c:v>19.357783192905654</c:v>
                </c:pt>
                <c:pt idx="4">
                  <c:v>28.674726619578557</c:v>
                </c:pt>
                <c:pt idx="5">
                  <c:v>2.2903113726257125</c:v>
                </c:pt>
                <c:pt idx="6">
                  <c:v>3.2352047967794326</c:v>
                </c:pt>
                <c:pt idx="7">
                  <c:v>0.94019112621733336</c:v>
                </c:pt>
                <c:pt idx="8">
                  <c:v>0.24133101517757952</c:v>
                </c:pt>
                <c:pt idx="9">
                  <c:v>9.5933027010365191</c:v>
                </c:pt>
                <c:pt idx="10">
                  <c:v>1.3525558331289607</c:v>
                </c:pt>
                <c:pt idx="11">
                  <c:v>1.1325229886730162</c:v>
                </c:pt>
                <c:pt idx="12" formatCode="0.00">
                  <c:v>11.838234495924601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52-40A3-91A5-F7F0189218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3787840"/>
        <c:axId val="423785544"/>
      </c:barChart>
      <c:catAx>
        <c:axId val="423787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23785544"/>
        <c:crosses val="autoZero"/>
        <c:auto val="1"/>
        <c:lblAlgn val="ctr"/>
        <c:lblOffset val="100"/>
        <c:noMultiLvlLbl val="0"/>
      </c:catAx>
      <c:valAx>
        <c:axId val="423785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2378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legend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Despesa</a:t>
            </a:r>
            <a:r>
              <a:rPr lang="pt-BR" baseline="0"/>
              <a:t> Empenhada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'Despesa por Orgao'!$A$32:$A$43</c:f>
              <c:strCache>
                <c:ptCount val="12"/>
                <c:pt idx="0">
                  <c:v>Câmara de Vereadores</c:v>
                </c:pt>
                <c:pt idx="1">
                  <c:v>Gabinete do Prefeito e vice</c:v>
                </c:pt>
                <c:pt idx="2">
                  <c:v>Secretaria de Administração, Fazenda e Planej.</c:v>
                </c:pt>
                <c:pt idx="3">
                  <c:v>Secretaria de Educação</c:v>
                </c:pt>
                <c:pt idx="4">
                  <c:v>Secretaria de Cultura e Esportes</c:v>
                </c:pt>
                <c:pt idx="5">
                  <c:v>Secretaria da Infraestrutura</c:v>
                </c:pt>
                <c:pt idx="6">
                  <c:v>Secretaria da Agricultura, Ind. E Comércio</c:v>
                </c:pt>
                <c:pt idx="7">
                  <c:v>Secretatia de Água e Saneamento Básico</c:v>
                </c:pt>
                <c:pt idx="8">
                  <c:v>Fundo de Assistência Social</c:v>
                </c:pt>
                <c:pt idx="9">
                  <c:v>Fundo de Saúde</c:v>
                </c:pt>
                <c:pt idx="10">
                  <c:v>Fundo da Infância e Adolescência</c:v>
                </c:pt>
                <c:pt idx="11">
                  <c:v>Encargos Gerais</c:v>
                </c:pt>
              </c:strCache>
            </c:strRef>
          </c:cat>
          <c:val>
            <c:numRef>
              <c:f>'Despesa por Orgao'!$B$32:$B$43</c:f>
              <c:numCache>
                <c:formatCode>_(* #,##0.00_);_(* \(#,##0.00\);_(* "-"??_);_(@_)</c:formatCode>
                <c:ptCount val="12"/>
                <c:pt idx="0">
                  <c:v>1.8936943043047585</c:v>
                </c:pt>
                <c:pt idx="1">
                  <c:v>2.1422997754393718</c:v>
                </c:pt>
                <c:pt idx="2">
                  <c:v>8.9694346692405951</c:v>
                </c:pt>
                <c:pt idx="3">
                  <c:v>15.921939310198288</c:v>
                </c:pt>
                <c:pt idx="4">
                  <c:v>6.1111965214018706</c:v>
                </c:pt>
                <c:pt idx="5">
                  <c:v>15.438137424569955</c:v>
                </c:pt>
                <c:pt idx="6">
                  <c:v>7.8666463102294983</c:v>
                </c:pt>
                <c:pt idx="7">
                  <c:v>13.651831033789993</c:v>
                </c:pt>
                <c:pt idx="8">
                  <c:v>1.6723158792114408</c:v>
                </c:pt>
                <c:pt idx="9">
                  <c:v>17.363399419458862</c:v>
                </c:pt>
                <c:pt idx="10">
                  <c:v>2.8271894484604727E-2</c:v>
                </c:pt>
                <c:pt idx="11">
                  <c:v>8.9408334576707702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51-444F-858C-4B2976B1CA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11705896"/>
        <c:axId val="411707864"/>
      </c:barChart>
      <c:catAx>
        <c:axId val="411705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1707864"/>
        <c:crosses val="autoZero"/>
        <c:auto val="1"/>
        <c:lblAlgn val="ctr"/>
        <c:lblOffset val="100"/>
        <c:noMultiLvlLbl val="0"/>
      </c:catAx>
      <c:valAx>
        <c:axId val="4117078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crossAx val="411705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D76B298-635E-4B0F-AB96-7611A90AE1CD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356B0FB5-E3E1-45CD-B0D4-53F58C0A41C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263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26B2F-D6E3-4C91-B600-56B98F7C4279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CCF36-BFC3-4302-9FF1-87AF9699119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4547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491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2013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5537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9076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439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948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CF36-BFC3-4302-9FF1-87AF96991190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662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837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501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989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0462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3678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0719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481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678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344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378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18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619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14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498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548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2D76C-F7F6-48BB-BEFF-34F895C09BC4}" type="datetimeFigureOut">
              <a:rPr lang="pt-BR" smtClean="0"/>
              <a:pPr/>
              <a:t>26/05/2022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DAC66B-AE5B-49AE-9BB1-74B2D6BDCE0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482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2376" y="1628800"/>
            <a:ext cx="6441912" cy="182880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Audiência Pública </a:t>
            </a:r>
            <a:br>
              <a:rPr lang="pt-BR" sz="2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Demonstração e Avaliação do Cumprimento das Metas Fiscais – </a:t>
            </a:r>
            <a:br>
              <a:rPr lang="pt-BR" sz="2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1º Quadrimestre 2022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6408712" cy="1328144"/>
          </a:xfrm>
        </p:spPr>
        <p:txBody>
          <a:bodyPr>
            <a:norm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Administração 2021/2024</a:t>
            </a:r>
          </a:p>
        </p:txBody>
      </p:sp>
    </p:spTree>
    <p:extLst>
      <p:ext uri="{BB962C8B-B14F-4D97-AF65-F5344CB8AC3E}">
        <p14:creationId xmlns:p14="http://schemas.microsoft.com/office/powerpoint/2010/main" val="2508112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8183880" cy="1051560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Receita Corrente Líquida</a:t>
            </a:r>
          </a:p>
        </p:txBody>
      </p:sp>
      <p:sp>
        <p:nvSpPr>
          <p:cNvPr id="3" name="Retângulo 2"/>
          <p:cNvSpPr/>
          <p:nvPr/>
        </p:nvSpPr>
        <p:spPr>
          <a:xfrm>
            <a:off x="457200" y="959004"/>
            <a:ext cx="67687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LRF, ART. 2º, IV:</a:t>
            </a:r>
          </a:p>
          <a:p>
            <a:pPr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Receita Corrente Líquida: é somatório das receitas tributárias, de contribuições, patrimoniais, industriais, agropecuárias, de serviços, transferências correntes e outras receitas também correntes, menos as deduções da receita para formação do FUNDEB.</a:t>
            </a:r>
          </a:p>
          <a:p>
            <a:pPr algn="just"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RCL se refere ao período de maio de 2021 a abril de 2022.</a:t>
            </a:r>
          </a:p>
          <a:p>
            <a:pPr>
              <a:defRPr/>
            </a:pP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9553D53-5D7C-82F4-296F-BED7D10DB67F}"/>
              </a:ext>
            </a:extLst>
          </p:cNvPr>
          <p:cNvSpPr txBox="1"/>
          <p:nvPr/>
        </p:nvSpPr>
        <p:spPr>
          <a:xfrm>
            <a:off x="502920" y="4223995"/>
            <a:ext cx="62646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i="0" u="none" strike="noStrike" dirty="0">
                <a:effectLst/>
                <a:latin typeface="Arial" panose="020B0604020202020204" pitchFamily="34" charset="0"/>
              </a:rPr>
              <a:t>Receita Corrente Liquida</a:t>
            </a:r>
            <a:r>
              <a:rPr lang="pt-BR" dirty="0"/>
              <a:t> </a:t>
            </a:r>
            <a:r>
              <a:rPr lang="pt-BR" sz="2000" b="1" i="0" u="none" strike="noStrike" dirty="0">
                <a:effectLst/>
                <a:latin typeface="Arial" panose="020B0604020202020204" pitchFamily="34" charset="0"/>
              </a:rPr>
              <a:t>                     38.605.177,66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2759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6589360" cy="1051560"/>
          </a:xfrm>
        </p:spPr>
        <p:txBody>
          <a:bodyPr>
            <a:normAutofit fontScale="90000"/>
          </a:bodyPr>
          <a:lstStyle/>
          <a:p>
            <a:r>
              <a:rPr lang="pt-BR" sz="3100" dirty="0"/>
              <a:t>Despesas com pessoal – maio de 2021 a abril de 2022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chemeClr val="bg1"/>
                </a:solidFill>
              </a:rPr>
              <a:t>o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D3EF231-C46B-810B-8ECD-6A3B9D137E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95703"/>
              </p:ext>
            </p:extLst>
          </p:nvPr>
        </p:nvGraphicFramePr>
        <p:xfrm>
          <a:off x="502920" y="1916833"/>
          <a:ext cx="6589360" cy="2460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6740">
                  <a:extLst>
                    <a:ext uri="{9D8B030D-6E8A-4147-A177-3AD203B41FA5}">
                      <a16:colId xmlns:a16="http://schemas.microsoft.com/office/drawing/2014/main" val="3549838383"/>
                    </a:ext>
                  </a:extLst>
                </a:gridCol>
                <a:gridCol w="2528648">
                  <a:extLst>
                    <a:ext uri="{9D8B030D-6E8A-4147-A177-3AD203B41FA5}">
                      <a16:colId xmlns:a16="http://schemas.microsoft.com/office/drawing/2014/main" val="3659846202"/>
                    </a:ext>
                  </a:extLst>
                </a:gridCol>
                <a:gridCol w="713972">
                  <a:extLst>
                    <a:ext uri="{9D8B030D-6E8A-4147-A177-3AD203B41FA5}">
                      <a16:colId xmlns:a16="http://schemas.microsoft.com/office/drawing/2014/main" val="403613749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GASTOS COM PESSOAL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R$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%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221666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Receita Corrente Liquida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          38.605.177,66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019263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Pessoal Poder Executivo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          14.693.214,54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38,06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4365798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Pessoal Poder Legislativo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               608.383,18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1,58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922847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TOTAL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15.301.597,72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39,64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5710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485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2516" y="433224"/>
            <a:ext cx="8183880" cy="547504"/>
          </a:xfrm>
        </p:spPr>
        <p:txBody>
          <a:bodyPr>
            <a:normAutofit fontScale="90000"/>
          </a:bodyPr>
          <a:lstStyle/>
          <a:p>
            <a:r>
              <a:rPr lang="pt-BR" sz="3100" b="1" dirty="0"/>
              <a:t>Aplicação no Ensino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chemeClr val="bg1"/>
                </a:solidFill>
              </a:rPr>
              <a:t>o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3D40831-69B5-3ED4-8F14-8EEAAF9DA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207424"/>
              </p:ext>
            </p:extLst>
          </p:nvPr>
        </p:nvGraphicFramePr>
        <p:xfrm>
          <a:off x="441462" y="1268760"/>
          <a:ext cx="6552728" cy="3960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2567">
                  <a:extLst>
                    <a:ext uri="{9D8B030D-6E8A-4147-A177-3AD203B41FA5}">
                      <a16:colId xmlns:a16="http://schemas.microsoft.com/office/drawing/2014/main" val="3036344303"/>
                    </a:ext>
                  </a:extLst>
                </a:gridCol>
                <a:gridCol w="2820161">
                  <a:extLst>
                    <a:ext uri="{9D8B030D-6E8A-4147-A177-3AD203B41FA5}">
                      <a16:colId xmlns:a16="http://schemas.microsoft.com/office/drawing/2014/main" val="3837443896"/>
                    </a:ext>
                  </a:extLst>
                </a:gridCol>
              </a:tblGrid>
              <a:tr h="3200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APLICAÇÃO NO ENSINO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R$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071103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Recursos Próprios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                          416.501,91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1429554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FUNDEB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                       1.422.254,47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0583535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Repasse do FNDE, Estado e Outras Vinculações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                          403.372,72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1922190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Perda com o FUNDEB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                          508.617,38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348174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                       2.750.746,48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2237425"/>
                  </a:ext>
                </a:extLst>
              </a:tr>
              <a:tr h="3200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PERCENTUAL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19,68%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8867366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0070654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8838303"/>
                  </a:ext>
                </a:extLst>
              </a:tr>
              <a:tr h="28003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REMUNERAÇÃO DOS PROFISSIONAIS DA EDUCAÇÃO BÁSICA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118534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5176961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Receita total do FUNDEB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                       1.611.149,27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4905413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Mínimo a ser aplicado (70%)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                       1.127.804,49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4183820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Valor efetivamente aplicado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                       1.232.845,04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5596488"/>
                  </a:ext>
                </a:extLst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Aplicação a maior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                                      105.040,55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1627062"/>
                  </a:ext>
                </a:extLst>
              </a:tr>
              <a:tr h="3200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PERCENTUAL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73,43%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1974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636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183880" cy="763528"/>
          </a:xfrm>
        </p:spPr>
        <p:txBody>
          <a:bodyPr>
            <a:normAutofit fontScale="90000"/>
          </a:bodyPr>
          <a:lstStyle/>
          <a:p>
            <a:r>
              <a:rPr lang="pt-BR" sz="3100" b="1" dirty="0"/>
              <a:t>Aplicação em Saúde</a:t>
            </a:r>
            <a:r>
              <a:rPr lang="pt-BR" dirty="0"/>
              <a:t/>
            </a:r>
            <a:br>
              <a:rPr lang="pt-BR" dirty="0"/>
            </a:br>
            <a:r>
              <a:rPr lang="pt-BR" dirty="0">
                <a:solidFill>
                  <a:schemeClr val="bg1"/>
                </a:solidFill>
              </a:rPr>
              <a:t>o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3F205EF4-E35E-5F1B-A2A1-60EAA372B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726233"/>
              </p:ext>
            </p:extLst>
          </p:nvPr>
        </p:nvGraphicFramePr>
        <p:xfrm>
          <a:off x="539552" y="1988841"/>
          <a:ext cx="6552728" cy="3168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2567">
                  <a:extLst>
                    <a:ext uri="{9D8B030D-6E8A-4147-A177-3AD203B41FA5}">
                      <a16:colId xmlns:a16="http://schemas.microsoft.com/office/drawing/2014/main" val="1265824485"/>
                    </a:ext>
                  </a:extLst>
                </a:gridCol>
                <a:gridCol w="2820161">
                  <a:extLst>
                    <a:ext uri="{9D8B030D-6E8A-4147-A177-3AD203B41FA5}">
                      <a16:colId xmlns:a16="http://schemas.microsoft.com/office/drawing/2014/main" val="906827985"/>
                    </a:ext>
                  </a:extLst>
                </a:gridCol>
              </a:tblGrid>
              <a:tr h="76808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APLICAÇÃO NA SAÚDE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R$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6506390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Recursos Próprios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            2.156.071,95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7550309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Repasses SUS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               280.572,17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3413779"/>
                  </a:ext>
                </a:extLst>
              </a:tr>
              <a:tr h="54406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TOTAL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            2.436.644,12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178883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PERCENTUAL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17,63%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5488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472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lang="pt-BR" sz="2800" dirty="0"/>
              <a:t>Informações de Acesso 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22045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Portal da Transparência no site do Município.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Tribunal de Contas do Estado - e-Sfinge.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Ministério da Fazenda – SICONFI e MSC.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Ministério da Educação - SIOPE.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Ministério da Saúde - SIOPS.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730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5536" y="1772816"/>
            <a:ext cx="70567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LEI COMPLEMENTAR 101/2000 – LRF 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Parágrafo 4º, Art. 9º 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“... o Poder Executivo demonstrará e avaliará o cumprimento das metas fiscais de cada quadrimestre, em audiência pública...” </a:t>
            </a:r>
          </a:p>
        </p:txBody>
      </p:sp>
    </p:spTree>
    <p:extLst>
      <p:ext uri="{BB962C8B-B14F-4D97-AF65-F5344CB8AC3E}">
        <p14:creationId xmlns:p14="http://schemas.microsoft.com/office/powerpoint/2010/main" val="92916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700808"/>
            <a:ext cx="7128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Nesta audiência pública serão demonstrados os principais índices das finanças do município, tendo por base o Relatório Resumido da Execução Orçamentária (RREO) e o Relatório de Gestão Fiscal (RGF).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2918" y="255480"/>
            <a:ext cx="8229600" cy="645677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Receita Arrecada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BCC8BD4-8B58-AE6E-C0A4-EB2DA90FE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455355"/>
              </p:ext>
            </p:extLst>
          </p:nvPr>
        </p:nvGraphicFramePr>
        <p:xfrm>
          <a:off x="395536" y="832933"/>
          <a:ext cx="6912768" cy="51921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9664">
                  <a:extLst>
                    <a:ext uri="{9D8B030D-6E8A-4147-A177-3AD203B41FA5}">
                      <a16:colId xmlns:a16="http://schemas.microsoft.com/office/drawing/2014/main" val="3255641284"/>
                    </a:ext>
                  </a:extLst>
                </a:gridCol>
                <a:gridCol w="2143494">
                  <a:extLst>
                    <a:ext uri="{9D8B030D-6E8A-4147-A177-3AD203B41FA5}">
                      <a16:colId xmlns:a16="http://schemas.microsoft.com/office/drawing/2014/main" val="1555576219"/>
                    </a:ext>
                  </a:extLst>
                </a:gridCol>
                <a:gridCol w="1089610">
                  <a:extLst>
                    <a:ext uri="{9D8B030D-6E8A-4147-A177-3AD203B41FA5}">
                      <a16:colId xmlns:a16="http://schemas.microsoft.com/office/drawing/2014/main" val="536355337"/>
                    </a:ext>
                  </a:extLst>
                </a:gridCol>
              </a:tblGrid>
              <a:tr h="2565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Especificação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Arrecadada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%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1111019"/>
                  </a:ext>
                </a:extLst>
              </a:tr>
              <a:tr h="36224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RECEITAS CORRENTES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14.695.758,88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88,16 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5806608"/>
                  </a:ext>
                </a:extLst>
              </a:tr>
              <a:tr h="256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Impostos, Taxas e Contribuição de Melhoria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2.068.957,97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12,41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8777016"/>
                  </a:ext>
                </a:extLst>
              </a:tr>
              <a:tr h="256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Contribuições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  214.311,64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1,29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8570293"/>
                  </a:ext>
                </a:extLst>
              </a:tr>
              <a:tr h="256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Receita Patrimonial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349.244,79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2,10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067124"/>
                  </a:ext>
                </a:extLst>
              </a:tr>
              <a:tr h="256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Receita de Serviços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  925.307,56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5,55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0198865"/>
                  </a:ext>
                </a:extLst>
              </a:tr>
              <a:tr h="256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Fundo de Participação dos Municípios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3.226.765,17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19,36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9759176"/>
                  </a:ext>
                </a:extLst>
              </a:tr>
              <a:tr h="256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Cota parte do ICMS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4.779.814,31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28,67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0310863"/>
                  </a:ext>
                </a:extLst>
              </a:tr>
              <a:tr h="256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Cota parte do IPVA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381.773,93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2,29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7419657"/>
                  </a:ext>
                </a:extLst>
              </a:tr>
              <a:tr h="256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Repasse do SUS-União/Estado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  539.279,01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3,24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6362203"/>
                  </a:ext>
                </a:extLst>
              </a:tr>
              <a:tr h="256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Repasse do FNDE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156.721,25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0,94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7305204"/>
                  </a:ext>
                </a:extLst>
              </a:tr>
              <a:tr h="256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Repasse do FNAS-União/Estado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 40.227,67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0,24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9723995"/>
                  </a:ext>
                </a:extLst>
              </a:tr>
              <a:tr h="256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Repasse do FUNDEB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1.599.115,70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9,59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3700294"/>
                  </a:ext>
                </a:extLst>
              </a:tr>
              <a:tr h="256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Outras Transferências Correntes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225.458,67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1,35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6629803"/>
                  </a:ext>
                </a:extLst>
              </a:tr>
              <a:tr h="256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Outras Receitas Correntes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188.781,21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1,13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9394660"/>
                  </a:ext>
                </a:extLst>
              </a:tr>
              <a:tr h="36224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RECEITAS DE CAPITAL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1.973.325,27 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11,84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5553206"/>
                  </a:ext>
                </a:extLst>
              </a:tr>
              <a:tr h="256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Amortização de Empréstimos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    23.325,27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0,14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2935431"/>
                  </a:ext>
                </a:extLst>
              </a:tr>
              <a:tr h="256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Transferências de Capital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1.950.000,00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11,70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0084234"/>
                  </a:ext>
                </a:extLst>
              </a:tr>
              <a:tr h="36224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TOTAL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16.669.084,15 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100,00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512944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954261"/>
              </p:ext>
            </p:extLst>
          </p:nvPr>
        </p:nvGraphicFramePr>
        <p:xfrm>
          <a:off x="1115616" y="1052736"/>
          <a:ext cx="5770959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2761"/>
          </a:xfrm>
        </p:spPr>
        <p:txBody>
          <a:bodyPr>
            <a:no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Participação relativa das principais receitas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E3C90E4-359A-FF66-7AC2-7C46051055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786027"/>
              </p:ext>
            </p:extLst>
          </p:nvPr>
        </p:nvGraphicFramePr>
        <p:xfrm>
          <a:off x="609599" y="1995497"/>
          <a:ext cx="6096001" cy="3809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1A74E678-96AA-8986-4CFC-B6753B13D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r>
              <a:rPr lang="pt-BR" dirty="0"/>
              <a:t>Metas de Arrecadação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0FB139CB-9D34-B77F-7F65-F0EC6D0415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44753"/>
              </p:ext>
            </p:extLst>
          </p:nvPr>
        </p:nvGraphicFramePr>
        <p:xfrm>
          <a:off x="323528" y="1412777"/>
          <a:ext cx="7056784" cy="4511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6233">
                  <a:extLst>
                    <a:ext uri="{9D8B030D-6E8A-4147-A177-3AD203B41FA5}">
                      <a16:colId xmlns:a16="http://schemas.microsoft.com/office/drawing/2014/main" val="3310185208"/>
                    </a:ext>
                  </a:extLst>
                </a:gridCol>
                <a:gridCol w="1479042">
                  <a:extLst>
                    <a:ext uri="{9D8B030D-6E8A-4147-A177-3AD203B41FA5}">
                      <a16:colId xmlns:a16="http://schemas.microsoft.com/office/drawing/2014/main" val="653894916"/>
                    </a:ext>
                  </a:extLst>
                </a:gridCol>
                <a:gridCol w="1316097">
                  <a:extLst>
                    <a:ext uri="{9D8B030D-6E8A-4147-A177-3AD203B41FA5}">
                      <a16:colId xmlns:a16="http://schemas.microsoft.com/office/drawing/2014/main" val="254370678"/>
                    </a:ext>
                  </a:extLst>
                </a:gridCol>
                <a:gridCol w="1316097">
                  <a:extLst>
                    <a:ext uri="{9D8B030D-6E8A-4147-A177-3AD203B41FA5}">
                      <a16:colId xmlns:a16="http://schemas.microsoft.com/office/drawing/2014/main" val="1805543201"/>
                    </a:ext>
                  </a:extLst>
                </a:gridCol>
                <a:gridCol w="1579315">
                  <a:extLst>
                    <a:ext uri="{9D8B030D-6E8A-4147-A177-3AD203B41FA5}">
                      <a16:colId xmlns:a16="http://schemas.microsoft.com/office/drawing/2014/main" val="4146028794"/>
                    </a:ext>
                  </a:extLst>
                </a:gridCol>
              </a:tblGrid>
              <a:tr h="17712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Ano 2022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extLst>
                  <a:ext uri="{0D108BD9-81ED-4DB2-BD59-A6C34878D82A}">
                    <a16:rowId xmlns:a16="http://schemas.microsoft.com/office/drawing/2014/main" val="1511796943"/>
                  </a:ext>
                </a:extLst>
              </a:tr>
              <a:tr h="34750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>
                          <a:effectLst/>
                        </a:rPr>
                        <a:t>Receita Corrente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           34.690.000,00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extLst>
                  <a:ext uri="{0D108BD9-81ED-4DB2-BD59-A6C34878D82A}">
                    <a16:rowId xmlns:a16="http://schemas.microsoft.com/office/drawing/2014/main" val="4219874556"/>
                  </a:ext>
                </a:extLst>
              </a:tr>
              <a:tr h="34750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>
                          <a:effectLst/>
                        </a:rPr>
                        <a:t>Receita de Capital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                  60.000,00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extLst>
                  <a:ext uri="{0D108BD9-81ED-4DB2-BD59-A6C34878D82A}">
                    <a16:rowId xmlns:a16="http://schemas.microsoft.com/office/drawing/2014/main" val="1380724952"/>
                  </a:ext>
                </a:extLst>
              </a:tr>
              <a:tr h="34750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>
                          <a:effectLst/>
                        </a:rPr>
                        <a:t>Total Arrecadado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           34.750.000,00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extLst>
                  <a:ext uri="{0D108BD9-81ED-4DB2-BD59-A6C34878D82A}">
                    <a16:rowId xmlns:a16="http://schemas.microsoft.com/office/drawing/2014/main" val="3119255810"/>
                  </a:ext>
                </a:extLst>
              </a:tr>
              <a:tr h="177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extLst>
                  <a:ext uri="{0D108BD9-81ED-4DB2-BD59-A6C34878D82A}">
                    <a16:rowId xmlns:a16="http://schemas.microsoft.com/office/drawing/2014/main" val="274369031"/>
                  </a:ext>
                </a:extLst>
              </a:tr>
              <a:tr h="177128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extLst>
                  <a:ext uri="{0D108BD9-81ED-4DB2-BD59-A6C34878D82A}">
                    <a16:rowId xmlns:a16="http://schemas.microsoft.com/office/drawing/2014/main" val="2400029765"/>
                  </a:ext>
                </a:extLst>
              </a:tr>
              <a:tr h="177128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RECEITA ARRECADADA ATÉ O QUADRIMESTRE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852352"/>
                  </a:ext>
                </a:extLst>
              </a:tr>
              <a:tr h="17712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1. Quadrimestre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2. Quadrimestre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3. Quadrimestre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Total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extLst>
                  <a:ext uri="{0D108BD9-81ED-4DB2-BD59-A6C34878D82A}">
                    <a16:rowId xmlns:a16="http://schemas.microsoft.com/office/drawing/2014/main" val="3592688570"/>
                  </a:ext>
                </a:extLst>
              </a:tr>
              <a:tr h="34750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>
                          <a:effectLst/>
                        </a:rPr>
                        <a:t>Receita Corrente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           14.695.758,88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             14.695.758,88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extLst>
                  <a:ext uri="{0D108BD9-81ED-4DB2-BD59-A6C34878D82A}">
                    <a16:rowId xmlns:a16="http://schemas.microsoft.com/office/drawing/2014/main" val="4023998250"/>
                  </a:ext>
                </a:extLst>
              </a:tr>
              <a:tr h="34750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>
                          <a:effectLst/>
                        </a:rPr>
                        <a:t>Receita de Capital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             1.973.325,27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                1.973.325,27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extLst>
                  <a:ext uri="{0D108BD9-81ED-4DB2-BD59-A6C34878D82A}">
                    <a16:rowId xmlns:a16="http://schemas.microsoft.com/office/drawing/2014/main" val="4067692574"/>
                  </a:ext>
                </a:extLst>
              </a:tr>
              <a:tr h="34750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>
                          <a:effectLst/>
                        </a:rPr>
                        <a:t>Total Arrecadado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           16.669.084,15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                             -  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>
                          <a:effectLst/>
                        </a:rPr>
                        <a:t>                             -  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u="none" strike="noStrike" dirty="0">
                          <a:effectLst/>
                        </a:rPr>
                        <a:t>             16.669.084,15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extLst>
                  <a:ext uri="{0D108BD9-81ED-4DB2-BD59-A6C34878D82A}">
                    <a16:rowId xmlns:a16="http://schemas.microsoft.com/office/drawing/2014/main" val="2163358157"/>
                  </a:ext>
                </a:extLst>
              </a:tr>
              <a:tr h="177128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extLst>
                  <a:ext uri="{0D108BD9-81ED-4DB2-BD59-A6C34878D82A}">
                    <a16:rowId xmlns:a16="http://schemas.microsoft.com/office/drawing/2014/main" val="1349721113"/>
                  </a:ext>
                </a:extLst>
              </a:tr>
              <a:tr h="177128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b"/>
                </a:tc>
                <a:extLst>
                  <a:ext uri="{0D108BD9-81ED-4DB2-BD59-A6C34878D82A}">
                    <a16:rowId xmlns:a16="http://schemas.microsoft.com/office/drawing/2014/main" val="2870797539"/>
                  </a:ext>
                </a:extLst>
              </a:tr>
              <a:tr h="34750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Percentual arrecadado em relação a previsão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                    42,29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" marR="8457" marT="8457" marB="0" anchor="ctr"/>
                </a:tc>
                <a:extLst>
                  <a:ext uri="{0D108BD9-81ED-4DB2-BD59-A6C34878D82A}">
                    <a16:rowId xmlns:a16="http://schemas.microsoft.com/office/drawing/2014/main" val="117102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02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29208" y="197776"/>
            <a:ext cx="6995120" cy="1070982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Despesas empenhadas por Órgão e percentual em relação ao total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868595D-339E-2F8E-97B8-0D7EEA02D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918446"/>
              </p:ext>
            </p:extLst>
          </p:nvPr>
        </p:nvGraphicFramePr>
        <p:xfrm>
          <a:off x="313184" y="1268758"/>
          <a:ext cx="6995119" cy="4248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5126">
                  <a:extLst>
                    <a:ext uri="{9D8B030D-6E8A-4147-A177-3AD203B41FA5}">
                      <a16:colId xmlns:a16="http://schemas.microsoft.com/office/drawing/2014/main" val="3698859060"/>
                    </a:ext>
                  </a:extLst>
                </a:gridCol>
                <a:gridCol w="1120064">
                  <a:extLst>
                    <a:ext uri="{9D8B030D-6E8A-4147-A177-3AD203B41FA5}">
                      <a16:colId xmlns:a16="http://schemas.microsoft.com/office/drawing/2014/main" val="1590475753"/>
                    </a:ext>
                  </a:extLst>
                </a:gridCol>
                <a:gridCol w="1014398">
                  <a:extLst>
                    <a:ext uri="{9D8B030D-6E8A-4147-A177-3AD203B41FA5}">
                      <a16:colId xmlns:a16="http://schemas.microsoft.com/office/drawing/2014/main" val="1083365980"/>
                    </a:ext>
                  </a:extLst>
                </a:gridCol>
                <a:gridCol w="1035531">
                  <a:extLst>
                    <a:ext uri="{9D8B030D-6E8A-4147-A177-3AD203B41FA5}">
                      <a16:colId xmlns:a16="http://schemas.microsoft.com/office/drawing/2014/main" val="2344949722"/>
                    </a:ext>
                  </a:extLst>
                </a:gridCol>
              </a:tblGrid>
              <a:tr h="34447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050" u="none" strike="noStrike" dirty="0">
                          <a:effectLst/>
                        </a:rPr>
                        <a:t>DESPESA</a:t>
                      </a:r>
                      <a:endParaRPr lang="pt-BR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83756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u="none" strike="noStrike" dirty="0">
                          <a:effectLst/>
                        </a:rPr>
                        <a:t>Especificação</a:t>
                      </a:r>
                      <a:endParaRPr lang="pt-BR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u="none" strike="noStrike">
                          <a:effectLst/>
                        </a:rPr>
                        <a:t>Empenhada</a:t>
                      </a:r>
                      <a:endParaRPr lang="pt-BR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u="none" strike="noStrike">
                          <a:effectLst/>
                        </a:rPr>
                        <a:t>Liquidada</a:t>
                      </a:r>
                      <a:endParaRPr lang="pt-BR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u="none" strike="noStrike">
                          <a:effectLst/>
                        </a:rPr>
                        <a:t>Paga</a:t>
                      </a:r>
                      <a:endParaRPr lang="pt-BR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3363302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 dirty="0">
                          <a:effectLst/>
                        </a:rPr>
                        <a:t>Câmara de Vereadores</a:t>
                      </a:r>
                      <a:endParaRPr lang="pt-B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   375.096,48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290.374,52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 239.459,59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7897717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Gabinete do Prefeito e vice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 dirty="0">
                          <a:effectLst/>
                        </a:rPr>
                        <a:t>        424.339,40 </a:t>
                      </a:r>
                      <a:endParaRPr lang="pt-B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396.210,79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 327.670,80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907716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Secretaria de Administração, Fazenda e Planejamento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 dirty="0">
                          <a:effectLst/>
                        </a:rPr>
                        <a:t>     1.776.634,89 </a:t>
                      </a:r>
                      <a:endParaRPr lang="pt-B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1.107.249,81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 892.138,88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8320475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Secretaria de Educação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 dirty="0">
                          <a:effectLst/>
                        </a:rPr>
                        <a:t>     3.153.763,19 </a:t>
                      </a:r>
                      <a:endParaRPr lang="pt-B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2.242.129,10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1.762.235,19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340991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Secretaria de Cultura, Esportes e Turismo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 dirty="0">
                          <a:effectLst/>
                        </a:rPr>
                        <a:t>     1.210.484,87 </a:t>
                      </a:r>
                      <a:endParaRPr lang="pt-B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1.121.085,05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1.094.597,19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5405982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Secretaria da Infraestrutura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3.057.933,37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965.857,40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 862.749,30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028698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Secretaria da Agricultura, Indústria e Comércio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 dirty="0">
                          <a:effectLst/>
                        </a:rPr>
                        <a:t>     1.558.198,35 </a:t>
                      </a:r>
                      <a:endParaRPr lang="pt-B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952.778,33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 783.748,77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998724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Secretatia de Água, Saneamento Básico e Limpeza Urbana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 dirty="0">
                          <a:effectLst/>
                        </a:rPr>
                        <a:t>     2.704.107,92 </a:t>
                      </a:r>
                      <a:endParaRPr lang="pt-B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1.442.822,98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1.241.989,41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5385889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Fundo de Assistência Social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   331.246,60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 dirty="0">
                          <a:effectLst/>
                        </a:rPr>
                        <a:t>     293.309,35 </a:t>
                      </a:r>
                      <a:endParaRPr lang="pt-B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 252.952,79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4863778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Fundo de Saúde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3.439.282,67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 dirty="0">
                          <a:effectLst/>
                        </a:rPr>
                        <a:t>   2.436.644,12 </a:t>
                      </a:r>
                      <a:endParaRPr lang="pt-B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2.068.812,27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6243068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Fundo da Infância e Adolescência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      5.600,00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 dirty="0">
                          <a:effectLst/>
                        </a:rPr>
                        <a:t>                  -   </a:t>
                      </a:r>
                      <a:endParaRPr lang="pt-B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              -  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0692047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Encargos Gerais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 dirty="0">
                          <a:effectLst/>
                        </a:rPr>
                        <a:t>     1.770.969,66 </a:t>
                      </a:r>
                      <a:endParaRPr lang="pt-B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 dirty="0">
                          <a:effectLst/>
                        </a:rPr>
                        <a:t>     841.849,08 </a:t>
                      </a:r>
                      <a:endParaRPr lang="pt-B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   838.771,27 </a:t>
                      </a:r>
                      <a:endParaRPr lang="pt-BR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107400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TOTAL</a:t>
                      </a:r>
                      <a:endParaRPr lang="pt-BR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  19.807.657,40 </a:t>
                      </a:r>
                      <a:endParaRPr lang="pt-BR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 dirty="0">
                          <a:effectLst/>
                        </a:rPr>
                        <a:t> 12.090.310,53 </a:t>
                      </a:r>
                      <a:endParaRPr lang="pt-BR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 dirty="0">
                          <a:effectLst/>
                        </a:rPr>
                        <a:t> 10.365.125,46 </a:t>
                      </a:r>
                      <a:endParaRPr lang="pt-BR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95872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045420"/>
              </p:ext>
            </p:extLst>
          </p:nvPr>
        </p:nvGraphicFramePr>
        <p:xfrm>
          <a:off x="683568" y="548680"/>
          <a:ext cx="770485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>
            <a:normAutofit/>
          </a:bodyPr>
          <a:lstStyle/>
          <a:p>
            <a:r>
              <a:rPr lang="pt-BR" sz="2800" dirty="0"/>
              <a:t>Participação relativa da despesa empenhada por Órgão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3791CBED-3075-DC93-C97B-9487708481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801476"/>
              </p:ext>
            </p:extLst>
          </p:nvPr>
        </p:nvGraphicFramePr>
        <p:xfrm>
          <a:off x="899592" y="1916832"/>
          <a:ext cx="595840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33224"/>
            <a:ext cx="6589360" cy="979552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Resultado da execução orçamentária até o quadrimestre</a:t>
            </a:r>
            <a:endParaRPr lang="pt-B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86B047C-42D6-473E-10EF-51D600E16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076437"/>
              </p:ext>
            </p:extLst>
          </p:nvPr>
        </p:nvGraphicFramePr>
        <p:xfrm>
          <a:off x="759178" y="1988840"/>
          <a:ext cx="6589359" cy="2664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1679">
                  <a:extLst>
                    <a:ext uri="{9D8B030D-6E8A-4147-A177-3AD203B41FA5}">
                      <a16:colId xmlns:a16="http://schemas.microsoft.com/office/drawing/2014/main" val="4102245928"/>
                    </a:ext>
                  </a:extLst>
                </a:gridCol>
                <a:gridCol w="1777542">
                  <a:extLst>
                    <a:ext uri="{9D8B030D-6E8A-4147-A177-3AD203B41FA5}">
                      <a16:colId xmlns:a16="http://schemas.microsoft.com/office/drawing/2014/main" val="2812129781"/>
                    </a:ext>
                  </a:extLst>
                </a:gridCol>
                <a:gridCol w="1585069">
                  <a:extLst>
                    <a:ext uri="{9D8B030D-6E8A-4147-A177-3AD203B41FA5}">
                      <a16:colId xmlns:a16="http://schemas.microsoft.com/office/drawing/2014/main" val="2660283142"/>
                    </a:ext>
                  </a:extLst>
                </a:gridCol>
                <a:gridCol w="1585069">
                  <a:extLst>
                    <a:ext uri="{9D8B030D-6E8A-4147-A177-3AD203B41FA5}">
                      <a16:colId xmlns:a16="http://schemas.microsoft.com/office/drawing/2014/main" val="3180909669"/>
                    </a:ext>
                  </a:extLst>
                </a:gridCol>
              </a:tblGrid>
              <a:tr h="5328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Resultado até o quadrimestre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950460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Receitas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 Despesas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260501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Arrecadadas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 Empenhadas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Liquidadas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Pagas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6190315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        16.669.084,15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19.807.657,40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12.090.310,53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10.365.125,46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9150792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Resultado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-   3.138.573,25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4.578.773,62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6.303.958,69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7652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8381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5063</TotalTime>
  <Words>765</Words>
  <Application>Microsoft Office PowerPoint</Application>
  <PresentationFormat>Apresentação na tela (4:3)</PresentationFormat>
  <Paragraphs>270</Paragraphs>
  <Slides>14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Facetado</vt:lpstr>
      <vt:lpstr>Audiência Pública  de Demonstração e Avaliação do Cumprimento das Metas Fiscais –  1º Quadrimestre 2022</vt:lpstr>
      <vt:lpstr>Apresentação do PowerPoint</vt:lpstr>
      <vt:lpstr>Apresentação do PowerPoint</vt:lpstr>
      <vt:lpstr>Receita Arrecada</vt:lpstr>
      <vt:lpstr>Participação relativa das principais receitas</vt:lpstr>
      <vt:lpstr>Metas de Arrecadação</vt:lpstr>
      <vt:lpstr>Despesas empenhadas por Órgão e percentual em relação ao total</vt:lpstr>
      <vt:lpstr>Participação relativa da despesa empenhada por Órgão</vt:lpstr>
      <vt:lpstr>Resultado da execução orçamentária até o quadrimestre</vt:lpstr>
      <vt:lpstr>Receita Corrente Líquida</vt:lpstr>
      <vt:lpstr>Despesas com pessoal – maio de 2021 a abril de 2022 o</vt:lpstr>
      <vt:lpstr>Aplicação no Ensino o</vt:lpstr>
      <vt:lpstr>Aplicação em Saúde o</vt:lpstr>
      <vt:lpstr>Informações de Acesso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de Demonstração e Avaliação do Cumprimento das Metas Fiscais –  1º Quadrimestre 2013</dc:title>
  <dc:creator>Joao Eduardo Linhares</dc:creator>
  <cp:lastModifiedBy>Usuário do Windows</cp:lastModifiedBy>
  <cp:revision>324</cp:revision>
  <cp:lastPrinted>2014-02-19T12:14:09Z</cp:lastPrinted>
  <dcterms:created xsi:type="dcterms:W3CDTF">2013-05-24T13:52:44Z</dcterms:created>
  <dcterms:modified xsi:type="dcterms:W3CDTF">2022-05-26T18:32:10Z</dcterms:modified>
</cp:coreProperties>
</file>